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733" r:id="rId4"/>
  </p:sldMasterIdLst>
  <p:notesMasterIdLst>
    <p:notesMasterId r:id="rId16"/>
  </p:notesMasterIdLst>
  <p:sldIdLst>
    <p:sldId id="2147481163" r:id="rId5"/>
    <p:sldId id="2147481169" r:id="rId6"/>
    <p:sldId id="2147481164" r:id="rId7"/>
    <p:sldId id="2147482149" r:id="rId8"/>
    <p:sldId id="2147482150" r:id="rId9"/>
    <p:sldId id="2147482156" r:id="rId10"/>
    <p:sldId id="2147482168" r:id="rId11"/>
    <p:sldId id="2147481170" r:id="rId12"/>
    <p:sldId id="2147482126" r:id="rId13"/>
    <p:sldId id="2147482169" r:id="rId14"/>
    <p:sldId id="214748215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D1E161CD-CFBE-C438-6009-2385097049D2}" name="Ned Locke (CELA)" initials="N(" userId="S::nedlocke@microsoft.com::e19e54ad-45db-4f3a-8f21-713c4dae2fc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AB4E3-63CD-2240-DFE6-32F79C368BA0}" v="1" dt="2024-05-23T22:05:30.504"/>
    <p1510:client id="{E90F204F-CBAB-DA56-C4E3-403C33B1FE37}" v="14" dt="2024-05-23T22:04:45.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80328" autoAdjust="0"/>
  </p:normalViewPr>
  <p:slideViewPr>
    <p:cSldViewPr snapToGrid="0">
      <p:cViewPr varScale="1">
        <p:scale>
          <a:sx n="97" d="100"/>
          <a:sy n="97" d="100"/>
        </p:scale>
        <p:origin x="299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Speight" userId="79fa9167-877c-485e-83b5-1ab20c4acbdc" providerId="ADAL" clId="{0BB05C0C-9943-4EB2-9A2D-03D7574DE486}"/>
    <pc:docChg chg="custSel addSld delSld modSld sldOrd delMainMaster">
      <pc:chgData name="April Speight" userId="79fa9167-877c-485e-83b5-1ab20c4acbdc" providerId="ADAL" clId="{0BB05C0C-9943-4EB2-9A2D-03D7574DE486}" dt="2024-05-01T18:42:49.371" v="1072" actId="14100"/>
      <pc:docMkLst>
        <pc:docMk/>
      </pc:docMkLst>
      <pc:sldChg chg="del">
        <pc:chgData name="April Speight" userId="79fa9167-877c-485e-83b5-1ab20c4acbdc" providerId="ADAL" clId="{0BB05C0C-9943-4EB2-9A2D-03D7574DE486}" dt="2024-05-01T17:53:44.127" v="231" actId="2696"/>
        <pc:sldMkLst>
          <pc:docMk/>
          <pc:sldMk cId="2454453268" sldId="256"/>
        </pc:sldMkLst>
      </pc:sldChg>
      <pc:sldChg chg="del">
        <pc:chgData name="April Speight" userId="79fa9167-877c-485e-83b5-1ab20c4acbdc" providerId="ADAL" clId="{0BB05C0C-9943-4EB2-9A2D-03D7574DE486}" dt="2024-05-01T17:50:13.451" v="67" actId="2696"/>
        <pc:sldMkLst>
          <pc:docMk/>
          <pc:sldMk cId="3398051900" sldId="272"/>
        </pc:sldMkLst>
      </pc:sldChg>
      <pc:sldChg chg="modSp add mod">
        <pc:chgData name="April Speight" userId="79fa9167-877c-485e-83b5-1ab20c4acbdc" providerId="ADAL" clId="{0BB05C0C-9943-4EB2-9A2D-03D7574DE486}" dt="2024-05-01T17:53:38.108" v="230" actId="20577"/>
        <pc:sldMkLst>
          <pc:docMk/>
          <pc:sldMk cId="1255168976" sldId="2147481163"/>
        </pc:sldMkLst>
        <pc:spChg chg="mod">
          <ac:chgData name="April Speight" userId="79fa9167-877c-485e-83b5-1ab20c4acbdc" providerId="ADAL" clId="{0BB05C0C-9943-4EB2-9A2D-03D7574DE486}" dt="2024-05-01T17:53:38.108" v="230" actId="20577"/>
          <ac:spMkLst>
            <pc:docMk/>
            <pc:sldMk cId="1255168976" sldId="2147481163"/>
            <ac:spMk id="2" creationId="{78D29971-3CD1-4C21-9BD9-8EF798A04620}"/>
          </ac:spMkLst>
        </pc:spChg>
        <pc:spChg chg="mod">
          <ac:chgData name="April Speight" userId="79fa9167-877c-485e-83b5-1ab20c4acbdc" providerId="ADAL" clId="{0BB05C0C-9943-4EB2-9A2D-03D7574DE486}" dt="2024-05-01T17:52:50.368" v="140" actId="20577"/>
          <ac:spMkLst>
            <pc:docMk/>
            <pc:sldMk cId="1255168976" sldId="2147481163"/>
            <ac:spMk id="4" creationId="{C8A15CBE-86D6-37BF-49C3-F4BF429F24EE}"/>
          </ac:spMkLst>
        </pc:spChg>
      </pc:sldChg>
      <pc:sldChg chg="add modNotesTx">
        <pc:chgData name="April Speight" userId="79fa9167-877c-485e-83b5-1ab20c4acbdc" providerId="ADAL" clId="{0BB05C0C-9943-4EB2-9A2D-03D7574DE486}" dt="2024-05-01T18:30:14.202" v="774" actId="20577"/>
        <pc:sldMkLst>
          <pc:docMk/>
          <pc:sldMk cId="4104276124" sldId="2147481164"/>
        </pc:sldMkLst>
      </pc:sldChg>
      <pc:sldChg chg="add modNotesTx">
        <pc:chgData name="April Speight" userId="79fa9167-877c-485e-83b5-1ab20c4acbdc" providerId="ADAL" clId="{0BB05C0C-9943-4EB2-9A2D-03D7574DE486}" dt="2024-05-01T18:35:28.839" v="998" actId="20577"/>
        <pc:sldMkLst>
          <pc:docMk/>
          <pc:sldMk cId="3996733059" sldId="2147481169"/>
        </pc:sldMkLst>
      </pc:sldChg>
      <pc:sldChg chg="add modNotesTx">
        <pc:chgData name="April Speight" userId="79fa9167-877c-485e-83b5-1ab20c4acbdc" providerId="ADAL" clId="{0BB05C0C-9943-4EB2-9A2D-03D7574DE486}" dt="2024-05-01T18:30:40.172" v="827" actId="20577"/>
        <pc:sldMkLst>
          <pc:docMk/>
          <pc:sldMk cId="2122155483" sldId="2147481170"/>
        </pc:sldMkLst>
      </pc:sldChg>
      <pc:sldChg chg="modSp new del mod ord">
        <pc:chgData name="April Speight" userId="79fa9167-877c-485e-83b5-1ab20c4acbdc" providerId="ADAL" clId="{0BB05C0C-9943-4EB2-9A2D-03D7574DE486}" dt="2024-05-01T17:22:48.357" v="64" actId="2696"/>
        <pc:sldMkLst>
          <pc:docMk/>
          <pc:sldMk cId="2332276433" sldId="2147481170"/>
        </pc:sldMkLst>
        <pc:spChg chg="mod">
          <ac:chgData name="April Speight" userId="79fa9167-877c-485e-83b5-1ab20c4acbdc" providerId="ADAL" clId="{0BB05C0C-9943-4EB2-9A2D-03D7574DE486}" dt="2024-05-01T17:22:07.887" v="9" actId="20577"/>
          <ac:spMkLst>
            <pc:docMk/>
            <pc:sldMk cId="2332276433" sldId="2147481170"/>
            <ac:spMk id="2" creationId="{C6207463-048B-6FAE-2A40-09E7274A1C7E}"/>
          </ac:spMkLst>
        </pc:spChg>
        <pc:spChg chg="mod">
          <ac:chgData name="April Speight" userId="79fa9167-877c-485e-83b5-1ab20c4acbdc" providerId="ADAL" clId="{0BB05C0C-9943-4EB2-9A2D-03D7574DE486}" dt="2024-05-01T17:22:24.403" v="63" actId="20577"/>
          <ac:spMkLst>
            <pc:docMk/>
            <pc:sldMk cId="2332276433" sldId="2147481170"/>
            <ac:spMk id="3" creationId="{3AB8B34C-0D41-3D6C-7A6D-DC283481E941}"/>
          </ac:spMkLst>
        </pc:spChg>
      </pc:sldChg>
      <pc:sldChg chg="modSp mod modAnim modShow modNotesTx">
        <pc:chgData name="April Speight" userId="79fa9167-877c-485e-83b5-1ab20c4acbdc" providerId="ADAL" clId="{0BB05C0C-9943-4EB2-9A2D-03D7574DE486}" dt="2024-05-01T18:42:49.371" v="1072" actId="14100"/>
        <pc:sldMkLst>
          <pc:docMk/>
          <pc:sldMk cId="2271114197" sldId="2147482126"/>
        </pc:sldMkLst>
        <pc:spChg chg="mod">
          <ac:chgData name="April Speight" userId="79fa9167-877c-485e-83b5-1ab20c4acbdc" providerId="ADAL" clId="{0BB05C0C-9943-4EB2-9A2D-03D7574DE486}" dt="2024-05-01T18:42:49.371" v="1072" actId="14100"/>
          <ac:spMkLst>
            <pc:docMk/>
            <pc:sldMk cId="2271114197" sldId="2147482126"/>
            <ac:spMk id="2" creationId="{B7CC34C0-1238-6652-1DEA-9CE04F1F07F4}"/>
          </ac:spMkLst>
        </pc:spChg>
        <pc:spChg chg="mod">
          <ac:chgData name="April Speight" userId="79fa9167-877c-485e-83b5-1ab20c4acbdc" providerId="ADAL" clId="{0BB05C0C-9943-4EB2-9A2D-03D7574DE486}" dt="2024-05-01T17:57:28.961" v="315" actId="20577"/>
          <ac:spMkLst>
            <pc:docMk/>
            <pc:sldMk cId="2271114197" sldId="2147482126"/>
            <ac:spMk id="17" creationId="{18117981-AE64-EC3A-4D50-9B45E08F907D}"/>
          </ac:spMkLst>
        </pc:spChg>
      </pc:sldChg>
      <pc:sldChg chg="add">
        <pc:chgData name="April Speight" userId="79fa9167-877c-485e-83b5-1ab20c4acbdc" providerId="ADAL" clId="{0BB05C0C-9943-4EB2-9A2D-03D7574DE486}" dt="2024-05-01T17:23:25.893" v="65"/>
        <pc:sldMkLst>
          <pc:docMk/>
          <pc:sldMk cId="83784341" sldId="2147482149"/>
        </pc:sldMkLst>
      </pc:sldChg>
      <pc:sldChg chg="add">
        <pc:chgData name="April Speight" userId="79fa9167-877c-485e-83b5-1ab20c4acbdc" providerId="ADAL" clId="{0BB05C0C-9943-4EB2-9A2D-03D7574DE486}" dt="2024-05-01T17:23:25.893" v="65"/>
        <pc:sldMkLst>
          <pc:docMk/>
          <pc:sldMk cId="740181542" sldId="2147482150"/>
        </pc:sldMkLst>
      </pc:sldChg>
      <pc:sldChg chg="new">
        <pc:chgData name="April Speight" userId="79fa9167-877c-485e-83b5-1ab20c4acbdc" providerId="ADAL" clId="{0BB05C0C-9943-4EB2-9A2D-03D7574DE486}" dt="2024-05-01T17:51:53.564" v="68" actId="680"/>
        <pc:sldMkLst>
          <pc:docMk/>
          <pc:sldMk cId="1021218294" sldId="2147482151"/>
        </pc:sldMkLst>
      </pc:sldChg>
      <pc:sldChg chg="new del">
        <pc:chgData name="April Speight" userId="79fa9167-877c-485e-83b5-1ab20c4acbdc" providerId="ADAL" clId="{0BB05C0C-9943-4EB2-9A2D-03D7574DE486}" dt="2024-05-01T17:58:30.122" v="327" actId="2696"/>
        <pc:sldMkLst>
          <pc:docMk/>
          <pc:sldMk cId="992079792" sldId="2147482152"/>
        </pc:sldMkLst>
      </pc:sldChg>
      <pc:sldChg chg="modNotesTx">
        <pc:chgData name="April Speight" userId="79fa9167-877c-485e-83b5-1ab20c4acbdc" providerId="ADAL" clId="{0BB05C0C-9943-4EB2-9A2D-03D7574DE486}" dt="2024-05-01T18:28:25.988" v="713" actId="20577"/>
        <pc:sldMkLst>
          <pc:docMk/>
          <pc:sldMk cId="2080179715" sldId="2147482156"/>
        </pc:sldMkLst>
      </pc:sldChg>
      <pc:sldChg chg="modSp add del mod modNotesTx">
        <pc:chgData name="April Speight" userId="79fa9167-877c-485e-83b5-1ab20c4acbdc" providerId="ADAL" clId="{0BB05C0C-9943-4EB2-9A2D-03D7574DE486}" dt="2024-05-01T18:35:20.755" v="994" actId="2696"/>
        <pc:sldMkLst>
          <pc:docMk/>
          <pc:sldMk cId="1867124306" sldId="2147482167"/>
        </pc:sldMkLst>
        <pc:spChg chg="mod">
          <ac:chgData name="April Speight" userId="79fa9167-877c-485e-83b5-1ab20c4acbdc" providerId="ADAL" clId="{0BB05C0C-9943-4EB2-9A2D-03D7574DE486}" dt="2024-05-01T17:58:20.937" v="326" actId="20577"/>
          <ac:spMkLst>
            <pc:docMk/>
            <pc:sldMk cId="1867124306" sldId="2147482167"/>
            <ac:spMk id="2" creationId="{ABA0376A-2082-978E-1F86-4DB18E4E4CA2}"/>
          </ac:spMkLst>
        </pc:spChg>
      </pc:sldChg>
      <pc:sldChg chg="modNotesTx">
        <pc:chgData name="April Speight" userId="79fa9167-877c-485e-83b5-1ab20c4acbdc" providerId="ADAL" clId="{0BB05C0C-9943-4EB2-9A2D-03D7574DE486}" dt="2024-05-01T18:29:09.064" v="738" actId="20577"/>
        <pc:sldMkLst>
          <pc:docMk/>
          <pc:sldMk cId="4197593871" sldId="2147482168"/>
        </pc:sldMkLst>
      </pc:sldChg>
      <pc:sldChg chg="modSp new mod">
        <pc:chgData name="April Speight" userId="79fa9167-877c-485e-83b5-1ab20c4acbdc" providerId="ADAL" clId="{0BB05C0C-9943-4EB2-9A2D-03D7574DE486}" dt="2024-05-01T18:33:43.293" v="991" actId="20577"/>
        <pc:sldMkLst>
          <pc:docMk/>
          <pc:sldMk cId="1863354204" sldId="2147482169"/>
        </pc:sldMkLst>
        <pc:spChg chg="mod">
          <ac:chgData name="April Speight" userId="79fa9167-877c-485e-83b5-1ab20c4acbdc" providerId="ADAL" clId="{0BB05C0C-9943-4EB2-9A2D-03D7574DE486}" dt="2024-05-01T18:33:43.293" v="991" actId="20577"/>
          <ac:spMkLst>
            <pc:docMk/>
            <pc:sldMk cId="1863354204" sldId="2147482169"/>
            <ac:spMk id="2" creationId="{39D0E526-CCDA-6DF0-A125-960F52DACDDD}"/>
          </ac:spMkLst>
        </pc:spChg>
      </pc:sldChg>
      <pc:sldMasterChg chg="del delSldLayout">
        <pc:chgData name="April Speight" userId="79fa9167-877c-485e-83b5-1ab20c4acbdc" providerId="ADAL" clId="{0BB05C0C-9943-4EB2-9A2D-03D7574DE486}" dt="2024-05-01T17:53:44.127" v="231" actId="2696"/>
        <pc:sldMasterMkLst>
          <pc:docMk/>
          <pc:sldMasterMk cId="4193110422" sldId="2147483648"/>
        </pc:sldMasterMkLst>
        <pc:sldLayoutChg chg="del">
          <pc:chgData name="April Speight" userId="79fa9167-877c-485e-83b5-1ab20c4acbdc" providerId="ADAL" clId="{0BB05C0C-9943-4EB2-9A2D-03D7574DE486}" dt="2024-05-01T17:53:44.127" v="231" actId="2696"/>
          <pc:sldLayoutMkLst>
            <pc:docMk/>
            <pc:sldMasterMk cId="4193110422" sldId="2147483648"/>
            <pc:sldLayoutMk cId="569868484" sldId="2147483649"/>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2461594611" sldId="2147483650"/>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3008343412" sldId="2147483651"/>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2218831006" sldId="2147483652"/>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374073331" sldId="2147483653"/>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2387871971" sldId="2147483654"/>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3167647161" sldId="2147483655"/>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1776977908" sldId="2147483656"/>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2652354243" sldId="2147483657"/>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1243129569" sldId="2147483658"/>
          </pc:sldLayoutMkLst>
        </pc:sldLayoutChg>
        <pc:sldLayoutChg chg="del">
          <pc:chgData name="April Speight" userId="79fa9167-877c-485e-83b5-1ab20c4acbdc" providerId="ADAL" clId="{0BB05C0C-9943-4EB2-9A2D-03D7574DE486}" dt="2024-05-01T17:53:44.127" v="231" actId="2696"/>
          <pc:sldLayoutMkLst>
            <pc:docMk/>
            <pc:sldMasterMk cId="4193110422" sldId="2147483648"/>
            <pc:sldLayoutMk cId="666910527" sldId="2147483659"/>
          </pc:sldLayoutMkLst>
        </pc:sldLayoutChg>
      </pc:sldMasterChg>
    </pc:docChg>
  </pc:docChgLst>
  <pc:docChgLst>
    <pc:chgData name="Keyuna Evans (CELA)" userId="S::keevans@microsoft.com::653310ed-6ca1-49d8-8b9c-3ff545fb456e" providerId="AD" clId="Web-{291ABFEC-F271-C633-DB66-4FF35784E462}"/>
    <pc:docChg chg="">
      <pc:chgData name="Keyuna Evans (CELA)" userId="S::keevans@microsoft.com::653310ed-6ca1-49d8-8b9c-3ff545fb456e" providerId="AD" clId="Web-{291ABFEC-F271-C633-DB66-4FF35784E462}" dt="2024-05-16T20:31:05.224" v="0"/>
      <pc:docMkLst>
        <pc:docMk/>
      </pc:docMkLst>
      <pc:sldChg chg="addCm">
        <pc:chgData name="Keyuna Evans (CELA)" userId="S::keevans@microsoft.com::653310ed-6ca1-49d8-8b9c-3ff545fb456e" providerId="AD" clId="Web-{291ABFEC-F271-C633-DB66-4FF35784E462}" dt="2024-05-16T20:31:05.224" v="0"/>
        <pc:sldMkLst>
          <pc:docMk/>
          <pc:sldMk cId="1255168976" sldId="2147481163"/>
        </pc:sldMkLst>
        <pc:extLst>
          <p:ext xmlns:p="http://schemas.openxmlformats.org/presentationml/2006/main" uri="{D6D511B9-2390-475A-947B-AFAB55BFBCF1}">
            <pc226:cmChg xmlns:pc226="http://schemas.microsoft.com/office/powerpoint/2022/06/main/command" chg="add">
              <pc226:chgData name="Keyuna Evans (CELA)" userId="S::keevans@microsoft.com::653310ed-6ca1-49d8-8b9c-3ff545fb456e" providerId="AD" clId="Web-{291ABFEC-F271-C633-DB66-4FF35784E462}" dt="2024-05-16T20:31:05.224" v="0"/>
              <pc2:cmMkLst xmlns:pc2="http://schemas.microsoft.com/office/powerpoint/2019/9/main/command">
                <pc:docMk/>
                <pc:sldMk cId="1255168976" sldId="2147481163"/>
                <pc2:cmMk id="{87D7C359-707A-4EA6-8806-B6CF25CEC5A9}"/>
              </pc2:cmMkLst>
            </pc226:cmChg>
          </p:ext>
        </pc:extLst>
      </pc:sldChg>
    </pc:docChg>
  </pc:docChgLst>
  <pc:docChgLst>
    <pc:chgData name="Keyuna Evans (CELA)" userId="S::keevans@microsoft.com::653310ed-6ca1-49d8-8b9c-3ff545fb456e" providerId="AD" clId="Web-{5CECA4C3-D5AB-3364-5B31-D6076AA0167F}"/>
    <pc:docChg chg="mod modSld">
      <pc:chgData name="Keyuna Evans (CELA)" userId="S::keevans@microsoft.com::653310ed-6ca1-49d8-8b9c-3ff545fb456e" providerId="AD" clId="Web-{5CECA4C3-D5AB-3364-5B31-D6076AA0167F}" dt="2024-05-16T18:14:40.765" v="13"/>
      <pc:docMkLst>
        <pc:docMk/>
      </pc:docMkLst>
      <pc:sldChg chg="addCm">
        <pc:chgData name="Keyuna Evans (CELA)" userId="S::keevans@microsoft.com::653310ed-6ca1-49d8-8b9c-3ff545fb456e" providerId="AD" clId="Web-{5CECA4C3-D5AB-3364-5B31-D6076AA0167F}" dt="2024-05-16T18:10:20.875" v="3"/>
        <pc:sldMkLst>
          <pc:docMk/>
          <pc:sldMk cId="3996733059" sldId="2147481169"/>
        </pc:sldMkLst>
        <pc:extLst>
          <p:ext xmlns:p="http://schemas.openxmlformats.org/presentationml/2006/main" uri="{D6D511B9-2390-475A-947B-AFAB55BFBCF1}">
            <pc226:cmChg xmlns:pc226="http://schemas.microsoft.com/office/powerpoint/2022/06/main/command" chg="add">
              <pc226:chgData name="Keyuna Evans (CELA)" userId="S::keevans@microsoft.com::653310ed-6ca1-49d8-8b9c-3ff545fb456e" providerId="AD" clId="Web-{5CECA4C3-D5AB-3364-5B31-D6076AA0167F}" dt="2024-05-16T18:09:46.342" v="2"/>
              <pc2:cmMkLst xmlns:pc2="http://schemas.microsoft.com/office/powerpoint/2019/9/main/command">
                <pc:docMk/>
                <pc:sldMk cId="3996733059" sldId="2147481169"/>
                <pc2:cmMk id="{C0002D4E-9DBB-4A8F-8A2E-189F9C94A682}"/>
              </pc2:cmMkLst>
            </pc226:cmChg>
            <pc226:cmChg xmlns:pc226="http://schemas.microsoft.com/office/powerpoint/2022/06/main/command" chg="add">
              <pc226:chgData name="Keyuna Evans (CELA)" userId="S::keevans@microsoft.com::653310ed-6ca1-49d8-8b9c-3ff545fb456e" providerId="AD" clId="Web-{5CECA4C3-D5AB-3364-5B31-D6076AA0167F}" dt="2024-05-16T18:10:20.875" v="3"/>
              <pc2:cmMkLst xmlns:pc2="http://schemas.microsoft.com/office/powerpoint/2019/9/main/command">
                <pc:docMk/>
                <pc:sldMk cId="3996733059" sldId="2147481169"/>
                <pc2:cmMk id="{5735E452-168F-4B28-ABCD-33E9032DCB75}"/>
              </pc2:cmMkLst>
            </pc226:cmChg>
            <pc226:cmChg xmlns:pc226="http://schemas.microsoft.com/office/powerpoint/2022/06/main/command" chg="add">
              <pc226:chgData name="Keyuna Evans (CELA)" userId="S::keevans@microsoft.com::653310ed-6ca1-49d8-8b9c-3ff545fb456e" providerId="AD" clId="Web-{5CECA4C3-D5AB-3364-5B31-D6076AA0167F}" dt="2024-05-16T18:05:53.141" v="1"/>
              <pc2:cmMkLst xmlns:pc2="http://schemas.microsoft.com/office/powerpoint/2019/9/main/command">
                <pc:docMk/>
                <pc:sldMk cId="3996733059" sldId="2147481169"/>
                <pc2:cmMk id="{5667C189-9EAA-429D-AD4F-39EF7A23DDA2}"/>
              </pc2:cmMkLst>
            </pc226:cmChg>
          </p:ext>
        </pc:extLst>
      </pc:sldChg>
      <pc:sldChg chg="addCm modNotes">
        <pc:chgData name="Keyuna Evans (CELA)" userId="S::keevans@microsoft.com::653310ed-6ca1-49d8-8b9c-3ff545fb456e" providerId="AD" clId="Web-{5CECA4C3-D5AB-3364-5B31-D6076AA0167F}" dt="2024-05-16T18:14:40.765" v="13"/>
        <pc:sldMkLst>
          <pc:docMk/>
          <pc:sldMk cId="2122155483" sldId="2147481170"/>
        </pc:sldMkLst>
        <pc:extLst>
          <p:ext xmlns:p="http://schemas.openxmlformats.org/presentationml/2006/main" uri="{D6D511B9-2390-475A-947B-AFAB55BFBCF1}">
            <pc226:cmChg xmlns:pc226="http://schemas.microsoft.com/office/powerpoint/2022/06/main/command" chg="add">
              <pc226:chgData name="Keyuna Evans (CELA)" userId="S::keevans@microsoft.com::653310ed-6ca1-49d8-8b9c-3ff545fb456e" providerId="AD" clId="Web-{5CECA4C3-D5AB-3364-5B31-D6076AA0167F}" dt="2024-05-16T18:14:35.983" v="9"/>
              <pc2:cmMkLst xmlns:pc2="http://schemas.microsoft.com/office/powerpoint/2019/9/main/command">
                <pc:docMk/>
                <pc:sldMk cId="2122155483" sldId="2147481170"/>
                <pc2:cmMk id="{5E3874DE-0CB1-4E76-AE69-6BBDB1259B04}"/>
              </pc2:cmMkLst>
            </pc226:cmChg>
            <pc226:cmChg xmlns:pc226="http://schemas.microsoft.com/office/powerpoint/2022/06/main/command" chg="add">
              <pc226:chgData name="Keyuna Evans (CELA)" userId="S::keevans@microsoft.com::653310ed-6ca1-49d8-8b9c-3ff545fb456e" providerId="AD" clId="Web-{5CECA4C3-D5AB-3364-5B31-D6076AA0167F}" dt="2024-05-16T18:13:49.043" v="4"/>
              <pc2:cmMkLst xmlns:pc2="http://schemas.microsoft.com/office/powerpoint/2019/9/main/command">
                <pc:docMk/>
                <pc:sldMk cId="2122155483" sldId="2147481170"/>
                <pc2:cmMk id="{90AB44F7-ECF1-42C6-952C-98205FDFD605}"/>
              </pc2:cmMkLst>
            </pc226:cmChg>
          </p:ext>
        </pc:extLst>
      </pc:sldChg>
    </pc:docChg>
  </pc:docChgLst>
  <pc:docChgLst>
    <pc:chgData name="April Speight" userId="S::apspeigh@microsoft.com::79fa9167-877c-485e-83b5-1ab20c4acbdc" providerId="AD" clId="Web-{E90F204F-CBAB-DA56-C4E3-403C33B1FE37}"/>
    <pc:docChg chg="modSld">
      <pc:chgData name="April Speight" userId="S::apspeigh@microsoft.com::79fa9167-877c-485e-83b5-1ab20c4acbdc" providerId="AD" clId="Web-{E90F204F-CBAB-DA56-C4E3-403C33B1FE37}" dt="2024-05-23T22:04:44.691" v="48"/>
      <pc:docMkLst>
        <pc:docMk/>
      </pc:docMkLst>
      <pc:sldChg chg="modNotes">
        <pc:chgData name="April Speight" userId="S::apspeigh@microsoft.com::79fa9167-877c-485e-83b5-1ab20c4acbdc" providerId="AD" clId="Web-{E90F204F-CBAB-DA56-C4E3-403C33B1FE37}" dt="2024-05-23T22:00:09.650" v="34"/>
        <pc:sldMkLst>
          <pc:docMk/>
          <pc:sldMk cId="4104276124" sldId="2147481164"/>
        </pc:sldMkLst>
      </pc:sldChg>
      <pc:sldChg chg="modSp delCm modCm modNotes">
        <pc:chgData name="April Speight" userId="S::apspeigh@microsoft.com::79fa9167-877c-485e-83b5-1ab20c4acbdc" providerId="AD" clId="Web-{E90F204F-CBAB-DA56-C4E3-403C33B1FE37}" dt="2024-05-23T21:59:31.398" v="31"/>
        <pc:sldMkLst>
          <pc:docMk/>
          <pc:sldMk cId="3996733059" sldId="2147481169"/>
        </pc:sldMkLst>
        <pc:spChg chg="mod">
          <ac:chgData name="April Speight" userId="S::apspeigh@microsoft.com::79fa9167-877c-485e-83b5-1ab20c4acbdc" providerId="AD" clId="Web-{E90F204F-CBAB-DA56-C4E3-403C33B1FE37}" dt="2024-05-23T21:54:14.074" v="6" actId="20577"/>
          <ac:spMkLst>
            <pc:docMk/>
            <pc:sldMk cId="3996733059" sldId="2147481169"/>
            <ac:spMk id="14" creationId="{E15DE425-C935-74A5-02E1-8859822424FE}"/>
          </ac:spMkLst>
        </pc:spChg>
        <pc:extLst>
          <p:ext xmlns:p="http://schemas.openxmlformats.org/presentationml/2006/main" uri="{D6D511B9-2390-475A-947B-AFAB55BFBCF1}">
            <pc226:cmChg xmlns:pc226="http://schemas.microsoft.com/office/powerpoint/2022/06/main/command" chg="del">
              <pc226:chgData name="April Speight" userId="S::apspeigh@microsoft.com::79fa9167-877c-485e-83b5-1ab20c4acbdc" providerId="AD" clId="Web-{E90F204F-CBAB-DA56-C4E3-403C33B1FE37}" dt="2024-05-23T21:57:07.721" v="9"/>
              <pc2:cmMkLst xmlns:pc2="http://schemas.microsoft.com/office/powerpoint/2019/9/main/command">
                <pc:docMk/>
                <pc:sldMk cId="3996733059" sldId="2147481169"/>
                <pc2:cmMk id="{C0002D4E-9DBB-4A8F-8A2E-189F9C94A682}"/>
              </pc2:cmMkLst>
            </pc226:cmChg>
            <pc226:cmChg xmlns:pc226="http://schemas.microsoft.com/office/powerpoint/2022/06/main/command" chg="del">
              <pc226:chgData name="April Speight" userId="S::apspeigh@microsoft.com::79fa9167-877c-485e-83b5-1ab20c4acbdc" providerId="AD" clId="Web-{E90F204F-CBAB-DA56-C4E3-403C33B1FE37}" dt="2024-05-23T21:59:05.710" v="30"/>
              <pc2:cmMkLst xmlns:pc2="http://schemas.microsoft.com/office/powerpoint/2019/9/main/command">
                <pc:docMk/>
                <pc:sldMk cId="3996733059" sldId="2147481169"/>
                <pc2:cmMk id="{5735E452-168F-4B28-ABCD-33E9032DCB75}"/>
              </pc2:cmMkLst>
            </pc226:cmChg>
            <pc226:cmChg xmlns:pc226="http://schemas.microsoft.com/office/powerpoint/2022/06/main/command" chg="del mod">
              <pc226:chgData name="April Speight" userId="S::apspeigh@microsoft.com::79fa9167-877c-485e-83b5-1ab20c4acbdc" providerId="AD" clId="Web-{E90F204F-CBAB-DA56-C4E3-403C33B1FE37}" dt="2024-05-23T21:57:02.189" v="8"/>
              <pc2:cmMkLst xmlns:pc2="http://schemas.microsoft.com/office/powerpoint/2019/9/main/command">
                <pc:docMk/>
                <pc:sldMk cId="3996733059" sldId="2147481169"/>
                <pc2:cmMk id="{5667C189-9EAA-429D-AD4F-39EF7A23DDA2}"/>
              </pc2:cmMkLst>
            </pc226:cmChg>
          </p:ext>
        </pc:extLst>
      </pc:sldChg>
      <pc:sldChg chg="delCm modNotes">
        <pc:chgData name="April Speight" userId="S::apspeigh@microsoft.com::79fa9167-877c-485e-83b5-1ab20c4acbdc" providerId="AD" clId="Web-{E90F204F-CBAB-DA56-C4E3-403C33B1FE37}" dt="2024-05-23T22:04:09.659" v="46"/>
        <pc:sldMkLst>
          <pc:docMk/>
          <pc:sldMk cId="2122155483" sldId="2147481170"/>
        </pc:sldMkLst>
        <pc:extLst>
          <p:ext xmlns:p="http://schemas.openxmlformats.org/presentationml/2006/main" uri="{D6D511B9-2390-475A-947B-AFAB55BFBCF1}">
            <pc226:cmChg xmlns:pc226="http://schemas.microsoft.com/office/powerpoint/2022/06/main/command" chg="del">
              <pc226:chgData name="April Speight" userId="S::apspeigh@microsoft.com::79fa9167-877c-485e-83b5-1ab20c4acbdc" providerId="AD" clId="Web-{E90F204F-CBAB-DA56-C4E3-403C33B1FE37}" dt="2024-05-23T22:04:09.659" v="46"/>
              <pc2:cmMkLst xmlns:pc2="http://schemas.microsoft.com/office/powerpoint/2019/9/main/command">
                <pc:docMk/>
                <pc:sldMk cId="2122155483" sldId="2147481170"/>
                <pc2:cmMk id="{5E3874DE-0CB1-4E76-AE69-6BBDB1259B04}"/>
              </pc2:cmMkLst>
            </pc226:cmChg>
            <pc226:cmChg xmlns:pc226="http://schemas.microsoft.com/office/powerpoint/2022/06/main/command" chg="del">
              <pc226:chgData name="April Speight" userId="S::apspeigh@microsoft.com::79fa9167-877c-485e-83b5-1ab20c4acbdc" providerId="AD" clId="Web-{E90F204F-CBAB-DA56-C4E3-403C33B1FE37}" dt="2024-05-23T22:04:07.971" v="45"/>
              <pc2:cmMkLst xmlns:pc2="http://schemas.microsoft.com/office/powerpoint/2019/9/main/command">
                <pc:docMk/>
                <pc:sldMk cId="2122155483" sldId="2147481170"/>
                <pc2:cmMk id="{90AB44F7-ECF1-42C6-952C-98205FDFD605}"/>
              </pc2:cmMkLst>
            </pc226:cmChg>
          </p:ext>
        </pc:extLst>
      </pc:sldChg>
      <pc:sldChg chg="modNotes">
        <pc:chgData name="April Speight" userId="S::apspeigh@microsoft.com::79fa9167-877c-485e-83b5-1ab20c4acbdc" providerId="AD" clId="Web-{E90F204F-CBAB-DA56-C4E3-403C33B1FE37}" dt="2024-05-23T22:04:44.691" v="48"/>
        <pc:sldMkLst>
          <pc:docMk/>
          <pc:sldMk cId="2271114197" sldId="2147482126"/>
        </pc:sldMkLst>
      </pc:sldChg>
      <pc:sldChg chg="modNotes">
        <pc:chgData name="April Speight" userId="S::apspeigh@microsoft.com::79fa9167-877c-485e-83b5-1ab20c4acbdc" providerId="AD" clId="Web-{E90F204F-CBAB-DA56-C4E3-403C33B1FE37}" dt="2024-05-23T22:00:52.823" v="35"/>
        <pc:sldMkLst>
          <pc:docMk/>
          <pc:sldMk cId="83784341" sldId="2147482149"/>
        </pc:sldMkLst>
      </pc:sldChg>
      <pc:sldChg chg="modNotes">
        <pc:chgData name="April Speight" userId="S::apspeigh@microsoft.com::79fa9167-877c-485e-83b5-1ab20c4acbdc" providerId="AD" clId="Web-{E90F204F-CBAB-DA56-C4E3-403C33B1FE37}" dt="2024-05-23T22:01:37.872" v="36"/>
        <pc:sldMkLst>
          <pc:docMk/>
          <pc:sldMk cId="740181542" sldId="2147482150"/>
        </pc:sldMkLst>
      </pc:sldChg>
      <pc:sldChg chg="modNotes">
        <pc:chgData name="April Speight" userId="S::apspeigh@microsoft.com::79fa9167-877c-485e-83b5-1ab20c4acbdc" providerId="AD" clId="Web-{E90F204F-CBAB-DA56-C4E3-403C33B1FE37}" dt="2024-05-23T22:02:29.124" v="38"/>
        <pc:sldMkLst>
          <pc:docMk/>
          <pc:sldMk cId="2080179715" sldId="2147482156"/>
        </pc:sldMkLst>
      </pc:sldChg>
      <pc:sldChg chg="modNotes">
        <pc:chgData name="April Speight" userId="S::apspeigh@microsoft.com::79fa9167-877c-485e-83b5-1ab20c4acbdc" providerId="AD" clId="Web-{E90F204F-CBAB-DA56-C4E3-403C33B1FE37}" dt="2024-05-23T22:02:32.608" v="39"/>
        <pc:sldMkLst>
          <pc:docMk/>
          <pc:sldMk cId="4197593871" sldId="2147482168"/>
        </pc:sldMkLst>
      </pc:sldChg>
    </pc:docChg>
  </pc:docChgLst>
  <pc:docChgLst>
    <pc:chgData name="Ned Locke (CELA)" userId="S::nedlocke@microsoft.com::e19e54ad-45db-4f3a-8f21-713c4dae2fca" providerId="AD" clId="Web-{E2A89C42-78C3-B713-EBFF-D94221D77945}"/>
    <pc:docChg chg="mod">
      <pc:chgData name="Ned Locke (CELA)" userId="S::nedlocke@microsoft.com::e19e54ad-45db-4f3a-8f21-713c4dae2fca" providerId="AD" clId="Web-{E2A89C42-78C3-B713-EBFF-D94221D77945}" dt="2024-05-17T23:49:25.750" v="1"/>
      <pc:docMkLst>
        <pc:docMk/>
      </pc:docMkLst>
      <pc:sldChg chg="modCm">
        <pc:chgData name="Ned Locke (CELA)" userId="S::nedlocke@microsoft.com::e19e54ad-45db-4f3a-8f21-713c4dae2fca" providerId="AD" clId="Web-{E2A89C42-78C3-B713-EBFF-D94221D77945}" dt="2024-05-17T23:49:25.750" v="1"/>
        <pc:sldMkLst>
          <pc:docMk/>
          <pc:sldMk cId="1255168976" sldId="2147481163"/>
        </pc:sldMkLst>
        <pc:extLst>
          <p:ext xmlns:p="http://schemas.openxmlformats.org/presentationml/2006/main" uri="{D6D511B9-2390-475A-947B-AFAB55BFBCF1}">
            <pc226:cmChg xmlns:pc226="http://schemas.microsoft.com/office/powerpoint/2022/06/main/command" chg="">
              <pc226:chgData name="Ned Locke (CELA)" userId="S::nedlocke@microsoft.com::e19e54ad-45db-4f3a-8f21-713c4dae2fca" providerId="AD" clId="Web-{E2A89C42-78C3-B713-EBFF-D94221D77945}" dt="2024-05-17T23:49:25.750" v="1"/>
              <pc2:cmMkLst xmlns:pc2="http://schemas.microsoft.com/office/powerpoint/2019/9/main/command">
                <pc:docMk/>
                <pc:sldMk cId="1255168976" sldId="2147481163"/>
                <pc2:cmMk id="{87D7C359-707A-4EA6-8806-B6CF25CEC5A9}"/>
              </pc2:cmMkLst>
              <pc226:cmRplyChg chg="add">
                <pc226:chgData name="Ned Locke (CELA)" userId="S::nedlocke@microsoft.com::e19e54ad-45db-4f3a-8f21-713c4dae2fca" providerId="AD" clId="Web-{E2A89C42-78C3-B713-EBFF-D94221D77945}" dt="2024-05-17T23:49:25.750" v="1"/>
                <pc2:cmRplyMkLst xmlns:pc2="http://schemas.microsoft.com/office/powerpoint/2019/9/main/command">
                  <pc:docMk/>
                  <pc:sldMk cId="1255168976" sldId="2147481163"/>
                  <pc2:cmMk id="{87D7C359-707A-4EA6-8806-B6CF25CEC5A9}"/>
                  <pc2:cmRplyMk id="{CF9DD335-A334-4290-8476-BF7009CD9B45}"/>
                </pc2:cmRplyMkLst>
              </pc226:cmRplyChg>
            </pc226:cmChg>
          </p:ext>
        </pc:extLst>
      </pc:sldChg>
    </pc:docChg>
  </pc:docChgLst>
  <pc:docChgLst>
    <pc:chgData name="April Speight" userId="S::apspeigh@microsoft.com::79fa9167-877c-485e-83b5-1ab20c4acbdc" providerId="AD" clId="Web-{199AB4E3-63CD-2240-DFE6-32F79C368BA0}"/>
    <pc:docChg chg="">
      <pc:chgData name="April Speight" userId="S::apspeigh@microsoft.com::79fa9167-877c-485e-83b5-1ab20c4acbdc" providerId="AD" clId="Web-{199AB4E3-63CD-2240-DFE6-32F79C368BA0}" dt="2024-05-23T22:05:30.504" v="0"/>
      <pc:docMkLst>
        <pc:docMk/>
      </pc:docMkLst>
      <pc:sldChg chg="delCm">
        <pc:chgData name="April Speight" userId="S::apspeigh@microsoft.com::79fa9167-877c-485e-83b5-1ab20c4acbdc" providerId="AD" clId="Web-{199AB4E3-63CD-2240-DFE6-32F79C368BA0}" dt="2024-05-23T22:05:30.504" v="0"/>
        <pc:sldMkLst>
          <pc:docMk/>
          <pc:sldMk cId="1255168976" sldId="2147481163"/>
        </pc:sldMkLst>
        <pc:extLst>
          <p:ext xmlns:p="http://schemas.openxmlformats.org/presentationml/2006/main" uri="{D6D511B9-2390-475A-947B-AFAB55BFBCF1}">
            <pc226:cmChg xmlns:pc226="http://schemas.microsoft.com/office/powerpoint/2022/06/main/command" chg="del">
              <pc226:chgData name="April Speight" userId="S::apspeigh@microsoft.com::79fa9167-877c-485e-83b5-1ab20c4acbdc" providerId="AD" clId="Web-{199AB4E3-63CD-2240-DFE6-32F79C368BA0}" dt="2024-05-23T22:05:30.504" v="0"/>
              <pc2:cmMkLst xmlns:pc2="http://schemas.microsoft.com/office/powerpoint/2019/9/main/command">
                <pc:docMk/>
                <pc:sldMk cId="1255168976" sldId="2147481163"/>
                <pc2:cmMk id="{87D7C359-707A-4EA6-8806-B6CF25CEC5A9}"/>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3B5A3-46AC-4857-B451-E838E0AAC6F1}"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182C8-F2C0-40EB-82EA-D42C874FD5CF}" type="slidenum">
              <a:rPr lang="en-US" smtClean="0"/>
              <a:t>‹#›</a:t>
            </a:fld>
            <a:endParaRPr lang="en-US"/>
          </a:p>
        </p:txBody>
      </p:sp>
    </p:spTree>
    <p:extLst>
      <p:ext uri="{BB962C8B-B14F-4D97-AF65-F5344CB8AC3E}">
        <p14:creationId xmlns:p14="http://schemas.microsoft.com/office/powerpoint/2010/main" val="157207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731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8182C8-F2C0-40EB-82EA-D42C874FD5CF}" type="slidenum">
              <a:rPr lang="en-US" smtClean="0"/>
              <a:t>11</a:t>
            </a:fld>
            <a:endParaRPr lang="en-US"/>
          </a:p>
        </p:txBody>
      </p:sp>
    </p:spTree>
    <p:extLst>
      <p:ext uri="{BB962C8B-B14F-4D97-AF65-F5344CB8AC3E}">
        <p14:creationId xmlns:p14="http://schemas.microsoft.com/office/powerpoint/2010/main" val="346996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We recently released a new state of the art safety system called Azure AI Content Safety to provide an independent layer of protection.</a:t>
            </a:r>
          </a:p>
          <a:p>
            <a:pPr marL="0" indent="0">
              <a:buFont typeface="Arial"/>
              <a:buNone/>
            </a:pPr>
            <a:endParaRPr lang="en-US" dirty="0">
              <a:ea typeface="Calibri"/>
              <a:cs typeface="Calibri"/>
            </a:endParaRPr>
          </a:p>
          <a:p>
            <a:pPr marL="0" indent="0">
              <a:buFont typeface="Arial"/>
              <a:buNone/>
            </a:pPr>
            <a:r>
              <a:rPr lang="en-US" dirty="0">
                <a:ea typeface="Calibri"/>
                <a:cs typeface="Calibri"/>
              </a:rPr>
              <a:t>One of the amazing things about generative AI is that this it has enabled us to build a much more powerful safety system because we've been able to leverage GPT 4 in the development of this to help us train the system and give it more examples of different types of harmful content. </a:t>
            </a:r>
          </a:p>
          <a:p>
            <a:pPr marL="0" indent="0">
              <a:buFont typeface="Arial"/>
              <a:buNone/>
            </a:pP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ea typeface="Calibri"/>
                <a:cs typeface="Calibri"/>
              </a:rPr>
              <a:t>Azure AI Content Safety detects harmful user-generated and AI-generated content using text and image APIs.</a:t>
            </a:r>
          </a:p>
          <a:p>
            <a:pPr marL="0" indent="0">
              <a:buFont typeface="Arial"/>
              <a:buNone/>
            </a:pPr>
            <a:endParaRPr lang="en-US" dirty="0">
              <a:ea typeface="Calibri"/>
              <a:cs typeface="Calibri"/>
            </a:endParaRPr>
          </a:p>
          <a:p>
            <a:pPr>
              <a:defRPr/>
            </a:pPr>
            <a:r>
              <a:rPr lang="en-US" dirty="0">
                <a:ea typeface="Calibri"/>
                <a:cs typeface="Calibri"/>
              </a:rPr>
              <a:t>Customers can deploy Azure AI Content Safety as a content filtering service as part of their application to assist in complying with regulations and maintain their intended environment for end users.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ea typeface="Calibri"/>
                <a:cs typeface="Calibri"/>
              </a:rPr>
              <a:t>We’ve also integrated this service directly into Azure OpenAI Service and Azure Machine Learning, to help developers build safer AI applications from the start.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424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Mitigating potential harms presented by these new models requires an iterative, layered approach that includes experimentation and measurement. </a:t>
            </a:r>
          </a:p>
          <a:p>
            <a:endParaRPr lang="en-US" dirty="0">
              <a:cs typeface="Calibri"/>
            </a:endParaRPr>
          </a:p>
          <a:p>
            <a:r>
              <a:rPr lang="en-US" dirty="0">
                <a:cs typeface="Calibri"/>
              </a:rPr>
              <a:t>We find that most production applications require a mitigation plan with four layers of technical mitigations: (1) the model, (2) safety system, (3) </a:t>
            </a:r>
            <a:r>
              <a:rPr lang="en-US" err="1">
                <a:cs typeface="Calibri"/>
              </a:rPr>
              <a:t>metaprompt</a:t>
            </a:r>
            <a:r>
              <a:rPr lang="en-US" dirty="0">
                <a:cs typeface="Calibri"/>
              </a:rPr>
              <a:t> and grounding, and (4) user experience layers. </a:t>
            </a:r>
          </a:p>
          <a:p>
            <a:endParaRPr lang="en-US" dirty="0">
              <a:cs typeface="Calibri"/>
            </a:endParaRPr>
          </a:p>
          <a:p>
            <a:r>
              <a:rPr lang="en-US" dirty="0">
                <a:cs typeface="Calibri"/>
              </a:rPr>
              <a:t>[CLICK]</a:t>
            </a:r>
          </a:p>
          <a:p>
            <a:r>
              <a:rPr lang="en-US" dirty="0">
                <a:cs typeface="Calibri"/>
              </a:rPr>
              <a:t>The model and safety system layers are typically platform layers, where built-in mitigations would be common across many applications. They are built into Azure. </a:t>
            </a:r>
          </a:p>
          <a:p>
            <a:endParaRPr lang="en-US" dirty="0">
              <a:cs typeface="Calibri"/>
            </a:endParaRPr>
          </a:p>
          <a:p>
            <a:r>
              <a:rPr lang="en-US" dirty="0">
                <a:cs typeface="Calibri"/>
              </a:rPr>
              <a:t>The next two layers largely depend on the application’s purpose and design, meaning the implementation of mitigations can vary a lot from one application to the next. </a:t>
            </a:r>
          </a:p>
          <a:p>
            <a:endParaRPr lang="en-US" dirty="0">
              <a:cs typeface="Calibri"/>
            </a:endParaRPr>
          </a:p>
          <a:p>
            <a:pPr marR="0" lvl="0" indent="0" fontAlgn="auto">
              <a:lnSpc>
                <a:spcPct val="100000"/>
              </a:lnSpc>
              <a:spcBef>
                <a:spcPts val="0"/>
              </a:spcBef>
              <a:spcAft>
                <a:spcPts val="0"/>
              </a:spcAft>
              <a:buClrTx/>
              <a:buSzTx/>
              <a:buFontTx/>
              <a:buNone/>
              <a:tabLst/>
              <a:defRPr/>
            </a:pPr>
            <a:r>
              <a:rPr lang="en-US" dirty="0">
                <a:cs typeface="Calibri"/>
              </a:rPr>
              <a:t>So again, while the foundation model you’re using is obviously an important component of the system, it's not the complete system.</a:t>
            </a: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cs typeface="Calibri"/>
              </a:rPr>
              <a:t>At the model layer, it's important to understand the model you'll be using.</a:t>
            </a:r>
          </a:p>
          <a:p>
            <a:pPr algn="l">
              <a:buFont typeface="+mj-lt"/>
              <a:buNone/>
            </a:pPr>
            <a:endParaRPr lang="en-US" dirty="0">
              <a:cs typeface="Calibri"/>
            </a:endParaRPr>
          </a:p>
          <a:p>
            <a:pPr algn="l">
              <a:buFont typeface="+mj-lt"/>
              <a:buNone/>
            </a:pPr>
            <a:r>
              <a:rPr lang="en-US" dirty="0">
                <a:cs typeface="Calibri"/>
              </a:rPr>
              <a:t>One of the things that we've seen recently is a lot of innovation to figure out where and how can we bake safety directly into a foundation model.</a:t>
            </a:r>
          </a:p>
          <a:p>
            <a:pPr algn="l">
              <a:buFont typeface="+mj-lt"/>
              <a:buNone/>
            </a:pPr>
            <a:endParaRPr lang="en-US" dirty="0">
              <a:cs typeface="Calibri"/>
            </a:endParaRPr>
          </a:p>
          <a:p>
            <a:pPr algn="l">
              <a:buFont typeface="+mj-lt"/>
              <a:buNone/>
            </a:pPr>
            <a:r>
              <a:rPr lang="en-US" dirty="0">
                <a:cs typeface="Calibri"/>
              </a:rPr>
              <a:t>For example, working with OpenAI, we've explored techniques like Reinforcement learning from human feedback (RLHF) and fine-tuning in the base models to build safety into the model itself, and so starting with ChatGPT and GPT 4, you see safety built into the model to mitigate unwanted behaviors.</a:t>
            </a:r>
          </a:p>
          <a:p>
            <a:pPr algn="l">
              <a:buFont typeface="+mj-lt"/>
              <a:buNone/>
            </a:pPr>
            <a:endParaRPr lang="en-US" dirty="0">
              <a:cs typeface="Calibri"/>
            </a:endParaRPr>
          </a:p>
          <a:p>
            <a:pPr algn="l">
              <a:buFont typeface="+mj-lt"/>
              <a:buNone/>
            </a:pPr>
            <a:r>
              <a:rPr lang="en-US" dirty="0">
                <a:cs typeface="Calibri"/>
              </a:rPr>
              <a:t>And of course, many other models available on Azure are providing this. For example, Meta’s Llama 2 models are fine-tuned models that have mitigations built in for you, so that the model already knows how to look at certain types of sensitive queries and respond appropriately.</a:t>
            </a: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3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Choosing a great base model is just the first step. For most applications, it’s not enough to rely on the safety mitigations built into the model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Even with fine-tuning, LLMs can make mistakes and are susceptible to attacks like jailbreaks.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So, just like security, at Microsoft we use a layered defense in depth approach. And we apply an AI-based safety system that goes around the model and monitors the inputs and outputs to help prevent attacks from being successful and catches places where the models makes a mistake.</a:t>
            </a:r>
            <a:br>
              <a:rPr lang="en-US" dirty="0">
                <a:cs typeface="Calibri"/>
              </a:rPr>
            </a:b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dirty="0">
                <a:cs typeface="Calibri"/>
              </a:rPr>
              <a:t>Let’s transition from the platform layers to what the application developer needs to do. The heart of any application are the instructions that you give to the model – the </a:t>
            </a:r>
            <a:r>
              <a:rPr lang="en-US" err="1">
                <a:cs typeface="Calibri"/>
              </a:rPr>
              <a:t>metaprompt</a:t>
            </a:r>
            <a:r>
              <a:rPr lang="en-US" dirty="0">
                <a:cs typeface="Calibri"/>
              </a:rPr>
              <a:t> or the system prompt, and the grounding data provided.</a:t>
            </a: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And finally, the last mitigation layer is user experience. How you design the actual application and position it to customers is incredibly important.</a:t>
            </a:r>
            <a:br>
              <a:rPr lang="en-US" dirty="0">
                <a:cs typeface="Calibri"/>
              </a:rPr>
            </a:b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7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For today’s workshop, we’ll be focusing on the Safety System layer.  Let’s look at how this built-in safety system works in Azure OpenAI Service.</a:t>
            </a:r>
          </a:p>
          <a:p>
            <a:endParaRPr lang="en-US" dirty="0">
              <a:cs typeface="Calibri"/>
            </a:endParaRPr>
          </a:p>
          <a:p>
            <a:pPr>
              <a:defRPr/>
            </a:pPr>
            <a:r>
              <a:rPr lang="en-US">
                <a:cs typeface="Calibri"/>
              </a:rPr>
              <a:t>It runs both the prompt and completion for your Azure OpenAI Service model through an ensemble of classification models built to detect problematic content like hate, sexual, violence and self-harm.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a:defRPr/>
            </a:pPr>
            <a:r>
              <a:rPr lang="en-US">
                <a:cs typeface="Calibri"/>
              </a:rPr>
              <a:t>In real-time, these models can be used to help improve the quality of outputs and give customers control over the type and tone of content in their application. They can also be used to identify potential instances of abuse and alert customers of those concerns and automatically filter them out.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7/15/2024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9292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For our workshop, you’ll be a developer for </a:t>
            </a:r>
            <a:r>
              <a:rPr lang="en-US" sz="1800" kern="100" dirty="0">
                <a:effectLst/>
                <a:latin typeface="Aptos"/>
                <a:ea typeface="Aptos" panose="020B0004020202020204" pitchFamily="34" charset="0"/>
                <a:cs typeface="Times New Roman" panose="02020603050405020304" pitchFamily="18" charset="0"/>
              </a:rPr>
              <a:t>Contoso Camping Store. Contoso Camping Store is developing new AI-powered features for their website to enhance user interaction and safety. As a developer, you’re tasked with integrating Azure AI Content Safety features into the store's platform. Your goal is to ensure that all customer support conversations in addition to user-generated content such as product reviews and images adhere to the company's content guidelines, promoting a safe and inclusive environment for all users.</a:t>
            </a:r>
            <a:endParaRPr lang="en-US" dirty="0">
              <a:latin typeface="Apto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1810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61.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761264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690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747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389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337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64548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22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610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131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376047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8239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7509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48038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8531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4095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23683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84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8341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6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758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903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927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9460328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38443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2998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60756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532030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24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721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294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498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30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77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441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1340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49720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736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587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291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92201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773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4766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306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5605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543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21316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096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4283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7462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129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5969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8717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3440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7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574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7431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6523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487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7880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83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671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94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241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546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91921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8781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4041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49538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369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3481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2181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829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9774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1432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5489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4343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605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336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3391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42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7623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08950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58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521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4416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364611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809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41743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213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1368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5294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2319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pic>
        <p:nvPicPr>
          <p:cNvPr id="7" name="Picture 6" descr="A close up of a colorful swirl&#10;&#10;Description automatically generated">
            <a:extLst>
              <a:ext uri="{FF2B5EF4-FFF2-40B4-BE49-F238E27FC236}">
                <a16:creationId xmlns:a16="http://schemas.microsoft.com/office/drawing/2014/main" id="{0E4C5E03-D69B-4349-6DF0-DD2EDD9EB1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77" b="3878"/>
          <a:stretch/>
        </p:blipFill>
        <p:spPr>
          <a:xfrm flipH="1">
            <a:off x="0" y="1147864"/>
            <a:ext cx="12192000" cy="5710136"/>
          </a:xfrm>
          <a:prstGeom prst="rect">
            <a:avLst/>
          </a:prstGeom>
        </p:spPr>
      </p:pic>
      <p:sp>
        <p:nvSpPr>
          <p:cNvPr id="12" name="Rectangle 11">
            <a:extLst>
              <a:ext uri="{FF2B5EF4-FFF2-40B4-BE49-F238E27FC236}">
                <a16:creationId xmlns:a16="http://schemas.microsoft.com/office/drawing/2014/main" id="{03F5AC6B-CF49-AFCC-0630-E8547A62DD9D}"/>
              </a:ext>
            </a:extLst>
          </p:cNvPr>
          <p:cNvSpPr/>
          <p:nvPr userDrawn="1"/>
        </p:nvSpPr>
        <p:spPr>
          <a:xfrm rot="10800000">
            <a:off x="0" y="1147864"/>
            <a:ext cx="12192000" cy="5710136"/>
          </a:xfrm>
          <a:prstGeom prst="rect">
            <a:avLst/>
          </a:prstGeom>
          <a:gradFill flip="none" rotWithShape="1">
            <a:gsLst>
              <a:gs pos="33000">
                <a:schemeClr val="bg1">
                  <a:lumMod val="97000"/>
                  <a:lumOff val="3000"/>
                  <a:alpha val="0"/>
                </a:schemeClr>
              </a:gs>
              <a:gs pos="100000">
                <a:schemeClr val="bg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340C4-211E-FF81-C3D5-86567B512C56}"/>
              </a:ext>
            </a:extLst>
          </p:cNvPr>
          <p:cNvSpPr>
            <a:spLocks noGrp="1"/>
          </p:cNvSpPr>
          <p:nvPr>
            <p:ph type="ctrTitle"/>
          </p:nvPr>
        </p:nvSpPr>
        <p:spPr>
          <a:xfrm>
            <a:off x="696245" y="2478138"/>
            <a:ext cx="11028880" cy="2387600"/>
          </a:xfrm>
        </p:spPr>
        <p:txBody>
          <a:bodyPr anchor="b"/>
          <a:lstStyle>
            <a:lvl1pPr algn="l">
              <a:defRPr sz="6000" b="1">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14A816-710E-CC44-3BF4-541F953AFBEC}"/>
              </a:ext>
            </a:extLst>
          </p:cNvPr>
          <p:cNvSpPr>
            <a:spLocks noGrp="1"/>
          </p:cNvSpPr>
          <p:nvPr>
            <p:ph type="subTitle" idx="1"/>
          </p:nvPr>
        </p:nvSpPr>
        <p:spPr>
          <a:xfrm>
            <a:off x="696245" y="4957813"/>
            <a:ext cx="11028880" cy="1032105"/>
          </a:xfrm>
        </p:spPr>
        <p:txBody>
          <a:bodyPr/>
          <a:lstStyle>
            <a:lvl1pPr marL="0" indent="0" algn="l">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F52AA-3821-8EBE-28C1-86FF6110000C}"/>
              </a:ext>
            </a:extLst>
          </p:cNvPr>
          <p:cNvSpPr>
            <a:spLocks noGrp="1"/>
          </p:cNvSpPr>
          <p:nvPr>
            <p:ph type="dt" sz="half" idx="10"/>
          </p:nvPr>
        </p:nvSpPr>
        <p:spPr>
          <a:xfrm>
            <a:off x="8981925" y="412530"/>
            <a:ext cx="2743200" cy="365125"/>
          </a:xfrm>
          <a:prstGeom prst="rect">
            <a:avLst/>
          </a:prstGeom>
        </p:spPr>
        <p:txBody>
          <a:bodyPr/>
          <a:lstStyle>
            <a:lvl1pPr algn="r">
              <a:defRPr b="1">
                <a:solidFill>
                  <a:schemeClr val="tx1"/>
                </a:solidFill>
                <a:latin typeface="Segoe UI" panose="020B0502040204020203" pitchFamily="34" charset="0"/>
                <a:cs typeface="Segoe UI" panose="020B0502040204020203" pitchFamily="34" charset="0"/>
              </a:defRPr>
            </a:lvl1pPr>
          </a:lstStyle>
          <a:p>
            <a:endParaRPr lang="en-US"/>
          </a:p>
        </p:txBody>
      </p:sp>
      <p:sp>
        <p:nvSpPr>
          <p:cNvPr id="5" name="Footer Placeholder 4">
            <a:extLst>
              <a:ext uri="{FF2B5EF4-FFF2-40B4-BE49-F238E27FC236}">
                <a16:creationId xmlns:a16="http://schemas.microsoft.com/office/drawing/2014/main" id="{559D4615-CCF6-3DFF-F311-901A619D0AAB}"/>
              </a:ext>
            </a:extLst>
          </p:cNvPr>
          <p:cNvSpPr>
            <a:spLocks noGrp="1"/>
          </p:cNvSpPr>
          <p:nvPr>
            <p:ph type="ftr" sz="quarter" idx="11"/>
          </p:nvPr>
        </p:nvSpPr>
        <p:spPr>
          <a:xfrm>
            <a:off x="696244" y="6356350"/>
            <a:ext cx="4114800" cy="365125"/>
          </a:xfrm>
        </p:spPr>
        <p:txBody>
          <a:bodyPr anchor="b"/>
          <a:lstStyle>
            <a:lvl1pPr algn="l">
              <a:defRPr sz="1000" b="0">
                <a:solidFill>
                  <a:schemeClr val="tx1"/>
                </a:solidFill>
                <a:latin typeface="Segoe UI" panose="020B0502040204020203" pitchFamily="34" charset="0"/>
                <a:cs typeface="Segoe UI" panose="020B0502040204020203" pitchFamily="34" charset="0"/>
              </a:defRPr>
            </a:lvl1pPr>
          </a:lstStyle>
          <a:p>
            <a:r>
              <a:rPr lang="en-US">
                <a:solidFill>
                  <a:srgbClr val="111111"/>
                </a:solidFill>
              </a:rPr>
              <a:t>CONFIDENTIAL, ©2024 Microsoft Corporation. All rights reserved.</a:t>
            </a:r>
            <a:endParaRPr lang="en-US"/>
          </a:p>
        </p:txBody>
      </p:sp>
      <p:sp>
        <p:nvSpPr>
          <p:cNvPr id="6" name="Slide Number Placeholder 5">
            <a:extLst>
              <a:ext uri="{FF2B5EF4-FFF2-40B4-BE49-F238E27FC236}">
                <a16:creationId xmlns:a16="http://schemas.microsoft.com/office/drawing/2014/main" id="{5AB02BE9-6CE7-72B3-DAE2-53D6D9E72F20}"/>
              </a:ext>
            </a:extLst>
          </p:cNvPr>
          <p:cNvSpPr>
            <a:spLocks noGrp="1"/>
          </p:cNvSpPr>
          <p:nvPr>
            <p:ph type="sldNum" sz="quarter" idx="12"/>
          </p:nvPr>
        </p:nvSpPr>
        <p:spPr>
          <a:xfrm>
            <a:off x="10411231" y="6356350"/>
            <a:ext cx="1313894" cy="365125"/>
          </a:xfrm>
        </p:spPr>
        <p:txBody>
          <a:bodyPr anchor="b"/>
          <a:lstStyle>
            <a:lvl1pPr>
              <a:defRPr sz="1000" b="1">
                <a:solidFill>
                  <a:schemeClr val="tx1"/>
                </a:solidFill>
                <a:latin typeface="Segoe UI" panose="020B0502040204020203" pitchFamily="34" charset="0"/>
                <a:cs typeface="Segoe UI" panose="020B0502040204020203" pitchFamily="34" charset="0"/>
              </a:defRPr>
            </a:lvl1pPr>
          </a:lstStyle>
          <a:p>
            <a:fld id="{96CE8F85-E45A-4B33-94D5-640B204B48E3}" type="slidenum">
              <a:rPr lang="en-US" smtClean="0"/>
              <a:pPr/>
              <a:t>‹#›</a:t>
            </a:fld>
            <a:endParaRPr lang="en-US"/>
          </a:p>
        </p:txBody>
      </p:sp>
      <p:sp>
        <p:nvSpPr>
          <p:cNvPr id="10" name="TextBox 9">
            <a:extLst>
              <a:ext uri="{FF2B5EF4-FFF2-40B4-BE49-F238E27FC236}">
                <a16:creationId xmlns:a16="http://schemas.microsoft.com/office/drawing/2014/main" id="{26E6B964-5BB1-0A18-8497-16C04B26CAC5}"/>
              </a:ext>
            </a:extLst>
          </p:cNvPr>
          <p:cNvSpPr txBox="1"/>
          <p:nvPr userDrawn="1"/>
        </p:nvSpPr>
        <p:spPr>
          <a:xfrm>
            <a:off x="666002" y="457200"/>
            <a:ext cx="2319819"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rgbClr val="000000">
                    <a:lumMod val="85000"/>
                    <a:lumOff val="15000"/>
                  </a:srgbClr>
                </a:solidFill>
                <a:effectLst/>
                <a:uLnTx/>
                <a:uFillTx/>
                <a:latin typeface="Segoe UI" panose="020B0502040204020203" pitchFamily="34" charset="0"/>
                <a:ea typeface="SF Pro Text" pitchFamily="2" charset="0"/>
                <a:cs typeface="Segoe UI" panose="020B0502040204020203" pitchFamily="34" charset="0"/>
              </a:rPr>
              <a:t>AZURE AI</a:t>
            </a:r>
          </a:p>
        </p:txBody>
      </p:sp>
      <p:pic>
        <p:nvPicPr>
          <p:cNvPr id="11" name="Picture 10" descr="A blue and pink logo&#10;&#10;Description automatically generated">
            <a:extLst>
              <a:ext uri="{FF2B5EF4-FFF2-40B4-BE49-F238E27FC236}">
                <a16:creationId xmlns:a16="http://schemas.microsoft.com/office/drawing/2014/main" id="{38DBBA41-437C-C824-1E08-7A0C5BC5470B}"/>
              </a:ext>
            </a:extLst>
          </p:cNvPr>
          <p:cNvPicPr>
            <a:picLocks noChangeAspect="1"/>
          </p:cNvPicPr>
          <p:nvPr userDrawn="1"/>
        </p:nvPicPr>
        <p:blipFill>
          <a:blip r:embed="rId3"/>
          <a:stretch>
            <a:fillRect/>
          </a:stretch>
        </p:blipFill>
        <p:spPr>
          <a:xfrm>
            <a:off x="466875" y="480409"/>
            <a:ext cx="229369" cy="229369"/>
          </a:xfrm>
          <a:prstGeom prst="rect">
            <a:avLst/>
          </a:prstGeom>
        </p:spPr>
      </p:pic>
    </p:spTree>
    <p:extLst>
      <p:ext uri="{BB962C8B-B14F-4D97-AF65-F5344CB8AC3E}">
        <p14:creationId xmlns:p14="http://schemas.microsoft.com/office/powerpoint/2010/main" val="15280852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806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5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854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408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14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581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853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2001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815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126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3759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2866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92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474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2584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67590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118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01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549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540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6724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2653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19551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13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849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5559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3750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810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60696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55" Type="http://schemas.openxmlformats.org/officeDocument/2006/relationships/image" Target="../media/image2.svg"/><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theme" Target="../theme/theme2.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image" Target="../media/image1.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2374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81108560"/>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17.xml"/><Relationship Id="rId4" Type="http://schemas.openxmlformats.org/officeDocument/2006/relationships/image" Target="../media/image7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9971-3CD1-4C21-9BD9-8EF798A04620}"/>
              </a:ext>
            </a:extLst>
          </p:cNvPr>
          <p:cNvSpPr>
            <a:spLocks noGrp="1"/>
          </p:cNvSpPr>
          <p:nvPr>
            <p:ph type="title"/>
          </p:nvPr>
        </p:nvSpPr>
        <p:spPr>
          <a:xfrm>
            <a:off x="588264" y="2875002"/>
            <a:ext cx="10370022" cy="1107996"/>
          </a:xfrm>
        </p:spPr>
        <p:txBody>
          <a:bodyPr anchor="ctr">
            <a:noAutofit/>
          </a:bodyPr>
          <a:lstStyle/>
          <a:p>
            <a:r>
              <a:rPr lang="en-US" dirty="0"/>
              <a:t>Moderate Content and Detect Harm </a:t>
            </a:r>
            <a:br>
              <a:rPr lang="en-US" dirty="0"/>
            </a:br>
            <a:r>
              <a:rPr lang="en-US" dirty="0"/>
              <a:t>with Content Safety Studio</a:t>
            </a:r>
          </a:p>
        </p:txBody>
      </p:sp>
      <p:sp>
        <p:nvSpPr>
          <p:cNvPr id="4" name="Title 1">
            <a:extLst>
              <a:ext uri="{FF2B5EF4-FFF2-40B4-BE49-F238E27FC236}">
                <a16:creationId xmlns:a16="http://schemas.microsoft.com/office/drawing/2014/main" id="{C8A15CBE-86D6-37BF-49C3-F4BF429F24EE}"/>
              </a:ext>
            </a:extLst>
          </p:cNvPr>
          <p:cNvSpPr txBox="1">
            <a:spLocks/>
          </p:cNvSpPr>
          <p:nvPr/>
        </p:nvSpPr>
        <p:spPr>
          <a:xfrm>
            <a:off x="588264" y="3796659"/>
            <a:ext cx="10370022" cy="1107996"/>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8661C5"/>
                </a:solidFill>
                <a:effectLst/>
                <a:uLnTx/>
                <a:uFillTx/>
                <a:latin typeface="Segoe UI Semibold"/>
                <a:ea typeface="+mn-ea"/>
                <a:cs typeface="Segoe UI" pitchFamily="34" charset="0"/>
              </a:rPr>
              <a:t>&lt;</a:t>
            </a:r>
            <a:r>
              <a:rPr lang="en-US" sz="2400" dirty="0">
                <a:solidFill>
                  <a:srgbClr val="8661C5"/>
                </a:solidFill>
                <a:latin typeface="Segoe UI Semibold"/>
              </a:rPr>
              <a:t>Presenter Name&gt;</a:t>
            </a:r>
            <a:endParaRPr kumimoji="0" lang="en-US" sz="2400" b="0" i="0" u="none" strike="noStrike" kern="1200" cap="none" spc="-50" normalizeH="0" baseline="0" noProof="0" dirty="0">
              <a:ln w="3175">
                <a:noFill/>
              </a:ln>
              <a:solidFill>
                <a:srgbClr val="8661C5"/>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8661C5"/>
                </a:solidFill>
                <a:effectLst/>
                <a:uLnTx/>
                <a:uFillTx/>
                <a:latin typeface="Segoe UI Semibold"/>
                <a:ea typeface="+mn-ea"/>
                <a:cs typeface="Segoe UI" pitchFamily="34" charset="0"/>
              </a:rPr>
              <a:t>&lt;Presenter Title&gt;</a:t>
            </a:r>
          </a:p>
        </p:txBody>
      </p:sp>
    </p:spTree>
    <p:extLst>
      <p:ext uri="{BB962C8B-B14F-4D97-AF65-F5344CB8AC3E}">
        <p14:creationId xmlns:p14="http://schemas.microsoft.com/office/powerpoint/2010/main" val="12551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E526-CCDA-6DF0-A125-960F52DACDDD}"/>
              </a:ext>
            </a:extLst>
          </p:cNvPr>
          <p:cNvSpPr>
            <a:spLocks noGrp="1"/>
          </p:cNvSpPr>
          <p:nvPr>
            <p:ph type="title"/>
          </p:nvPr>
        </p:nvSpPr>
        <p:spPr>
          <a:xfrm>
            <a:off x="588264" y="3152001"/>
            <a:ext cx="4127692" cy="553998"/>
          </a:xfrm>
        </p:spPr>
        <p:txBody>
          <a:bodyPr/>
          <a:lstStyle/>
          <a:p>
            <a:r>
              <a:rPr lang="en-US" dirty="0"/>
              <a:t>Workshop</a:t>
            </a:r>
          </a:p>
        </p:txBody>
      </p:sp>
    </p:spTree>
    <p:extLst>
      <p:ext uri="{BB962C8B-B14F-4D97-AF65-F5344CB8AC3E}">
        <p14:creationId xmlns:p14="http://schemas.microsoft.com/office/powerpoint/2010/main" val="18633542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2182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A84C0D5-F808-370F-DA15-7D1516374AF6}"/>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14">
            <a:extLst>
              <a:ext uri="{FF2B5EF4-FFF2-40B4-BE49-F238E27FC236}">
                <a16:creationId xmlns:a16="http://schemas.microsoft.com/office/drawing/2014/main" id="{109A862E-D7B2-56A0-9BC6-F90720FEB6BD}"/>
              </a:ext>
              <a:ext uri="{C183D7F6-B498-43B3-948B-1728B52AA6E4}">
                <adec:decorative xmlns:adec="http://schemas.microsoft.com/office/drawing/2017/decorative" val="1"/>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2052275" y="2708432"/>
            <a:ext cx="80874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AI Content Safety</a:t>
            </a:r>
          </a:p>
        </p:txBody>
      </p:sp>
      <p:sp>
        <p:nvSpPr>
          <p:cNvPr id="2" name="TextBox 1">
            <a:extLst>
              <a:ext uri="{FF2B5EF4-FFF2-40B4-BE49-F238E27FC236}">
                <a16:creationId xmlns:a16="http://schemas.microsoft.com/office/drawing/2014/main" id="{E50BDBC9-4204-1941-B432-B488779CA5DA}"/>
              </a:ext>
            </a:extLst>
          </p:cNvPr>
          <p:cNvSpPr txBox="1"/>
          <p:nvPr/>
        </p:nvSpPr>
        <p:spPr>
          <a:xfrm>
            <a:off x="4280380" y="1130050"/>
            <a:ext cx="3836450"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a:t>
            </a:r>
          </a:p>
        </p:txBody>
      </p:sp>
      <p:sp>
        <p:nvSpPr>
          <p:cNvPr id="14" name="TextBox 13">
            <a:extLst>
              <a:ext uri="{FF2B5EF4-FFF2-40B4-BE49-F238E27FC236}">
                <a16:creationId xmlns:a16="http://schemas.microsoft.com/office/drawing/2014/main" id="{E15DE425-C935-74A5-02E1-8859822424FE}"/>
              </a:ext>
            </a:extLst>
          </p:cNvPr>
          <p:cNvSpPr txBox="1"/>
          <p:nvPr/>
        </p:nvSpPr>
        <p:spPr>
          <a:xfrm>
            <a:off x="1212577" y="3779299"/>
            <a:ext cx="2273404" cy="923330"/>
          </a:xfrm>
          <a:prstGeom prst="rect">
            <a:avLst/>
          </a:prstGeom>
          <a:noFill/>
        </p:spPr>
        <p:txBody>
          <a:bodyPr wrap="square" lIns="0" tIns="0" rIns="0" bIns="0" rtlCol="0" anchor="t">
            <a:spAutoFit/>
          </a:bodyPr>
          <a:lstStyle/>
          <a:p>
            <a:pPr algn="ctr" defTabSz="914367">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Detect and assign severity scores to </a:t>
            </a:r>
            <a:r>
              <a:rPr lang="en-US" sz="2000" dirty="0">
                <a:solidFill>
                  <a:srgbClr val="FFFFFF"/>
                </a:solidFill>
                <a:latin typeface="Segoe UI"/>
              </a:rPr>
              <a:t>harmful </a:t>
            </a:r>
            <a:r>
              <a:rPr kumimoji="0" lang="en-US" sz="2000" b="0" i="0" u="none" strike="noStrike" kern="1200" cap="none" spc="0" normalizeH="0" baseline="0" noProof="0" dirty="0">
                <a:ln>
                  <a:noFill/>
                </a:ln>
                <a:solidFill>
                  <a:srgbClr val="FFFFFF"/>
                </a:solidFill>
                <a:effectLst/>
                <a:uLnTx/>
                <a:uFillTx/>
                <a:latin typeface="Segoe UI"/>
                <a:ea typeface="+mn-ea"/>
                <a:cs typeface="+mn-cs"/>
              </a:rPr>
              <a:t>content</a:t>
            </a:r>
          </a:p>
        </p:txBody>
      </p:sp>
      <p:sp>
        <p:nvSpPr>
          <p:cNvPr id="15" name="TextBox 14">
            <a:extLst>
              <a:ext uri="{FF2B5EF4-FFF2-40B4-BE49-F238E27FC236}">
                <a16:creationId xmlns:a16="http://schemas.microsoft.com/office/drawing/2014/main" id="{5910CAEA-73C2-09A2-0B32-69B86CE1782F}"/>
              </a:ext>
            </a:extLst>
          </p:cNvPr>
          <p:cNvSpPr txBox="1"/>
          <p:nvPr/>
        </p:nvSpPr>
        <p:spPr>
          <a:xfrm>
            <a:off x="5045500" y="3932986"/>
            <a:ext cx="230621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Works on human/AI generated content</a:t>
            </a:r>
          </a:p>
        </p:txBody>
      </p:sp>
      <p:sp>
        <p:nvSpPr>
          <p:cNvPr id="16" name="TextBox 15">
            <a:extLst>
              <a:ext uri="{FF2B5EF4-FFF2-40B4-BE49-F238E27FC236}">
                <a16:creationId xmlns:a16="http://schemas.microsoft.com/office/drawing/2014/main" id="{4A27D258-D229-FA8C-149B-A0BA6ADA45F5}"/>
              </a:ext>
            </a:extLst>
          </p:cNvPr>
          <p:cNvSpPr txBox="1"/>
          <p:nvPr/>
        </p:nvSpPr>
        <p:spPr>
          <a:xfrm>
            <a:off x="8824966" y="3685679"/>
            <a:ext cx="2273403"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as a Service (API) and integrated across Azure AI </a:t>
            </a:r>
          </a:p>
        </p:txBody>
      </p:sp>
      <p:cxnSp>
        <p:nvCxnSpPr>
          <p:cNvPr id="17" name="Straight Connector 16">
            <a:extLst>
              <a:ext uri="{FF2B5EF4-FFF2-40B4-BE49-F238E27FC236}">
                <a16:creationId xmlns:a16="http://schemas.microsoft.com/office/drawing/2014/main" id="{FBD0546F-0C2A-A8C3-D2A5-BE96229F57A1}"/>
              </a:ext>
              <a:ext uri="{C183D7F6-B498-43B3-948B-1728B52AA6E4}">
                <adec:decorative xmlns:adec="http://schemas.microsoft.com/office/drawing/2017/decorative" val="1"/>
              </a:ext>
            </a:extLst>
          </p:cNvPr>
          <p:cNvCxnSpPr>
            <a:cxnSpLocks/>
          </p:cNvCxnSpPr>
          <p:nvPr/>
        </p:nvCxnSpPr>
        <p:spPr>
          <a:xfrm>
            <a:off x="4220726" y="3778898"/>
            <a:ext cx="0" cy="923731"/>
          </a:xfrm>
          <a:prstGeom prst="line">
            <a:avLst/>
          </a:prstGeom>
          <a:noFill/>
          <a:ln w="12700" cap="rnd" cmpd="sng" algn="ctr">
            <a:solidFill>
              <a:srgbClr val="3A4953"/>
            </a:solidFill>
            <a:prstDash val="solid"/>
            <a:headEnd type="none" w="lg" len="med"/>
            <a:tailEnd type="none" w="lg" len="med"/>
          </a:ln>
          <a:effectLst/>
        </p:spPr>
      </p:cxnSp>
      <p:cxnSp>
        <p:nvCxnSpPr>
          <p:cNvPr id="9" name="Straight Connector 8">
            <a:extLst>
              <a:ext uri="{FF2B5EF4-FFF2-40B4-BE49-F238E27FC236}">
                <a16:creationId xmlns:a16="http://schemas.microsoft.com/office/drawing/2014/main" id="{889144F7-33ED-0B2C-E6EB-72AF20A23E28}"/>
              </a:ext>
              <a:ext uri="{C183D7F6-B498-43B3-948B-1728B52AA6E4}">
                <adec:decorative xmlns:adec="http://schemas.microsoft.com/office/drawing/2017/decorative" val="1"/>
              </a:ext>
            </a:extLst>
          </p:cNvPr>
          <p:cNvCxnSpPr>
            <a:cxnSpLocks/>
          </p:cNvCxnSpPr>
          <p:nvPr/>
        </p:nvCxnSpPr>
        <p:spPr>
          <a:xfrm>
            <a:off x="8176485" y="3778898"/>
            <a:ext cx="0" cy="923731"/>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3996733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2.96296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nodeType="withEffect">
                                  <p:stCondLst>
                                    <p:cond delay="6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600"/>
                                  </p:stCondLst>
                                  <p:childTnLst>
                                    <p:animMotion origin="layout" path="M 1.66667E-6 2.96296E-6 L 1.66667E-6 0.01967 " pathEditMode="relative" rAng="0" ptsTypes="AA">
                                      <p:cBhvr>
                                        <p:cTn id="17" dur="500" spd="-100000" fill="hold"/>
                                        <p:tgtEl>
                                          <p:spTgt spid="14"/>
                                        </p:tgtEl>
                                        <p:attrNameLst>
                                          <p:attrName>ppt_x</p:attrName>
                                          <p:attrName>ppt_y</p:attrName>
                                        </p:attrNameLst>
                                      </p:cBhvr>
                                      <p:rCtr x="0" y="972"/>
                                    </p:animMotion>
                                  </p:childTnLst>
                                </p:cTn>
                              </p:par>
                              <p:par>
                                <p:cTn id="18" presetID="10" presetClass="entr" presetSubtype="0" fill="hold" grpId="0" nodeType="withEffect">
                                  <p:stCondLst>
                                    <p:cond delay="6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600"/>
                                  </p:stCondLst>
                                  <p:childTnLst>
                                    <p:animMotion origin="layout" path="M -3.33333E-6 2.96296E-6 L -3.33333E-6 0.01967 " pathEditMode="relative" rAng="0" ptsTypes="AA">
                                      <p:cBhvr>
                                        <p:cTn id="22" dur="500" spd="-100000" fill="hold"/>
                                        <p:tgtEl>
                                          <p:spTgt spid="15"/>
                                        </p:tgtEl>
                                        <p:attrNameLst>
                                          <p:attrName>ppt_x</p:attrName>
                                          <p:attrName>ppt_y</p:attrName>
                                        </p:attrNameLst>
                                      </p:cBhvr>
                                      <p:rCtr x="0" y="972"/>
                                    </p:animMotion>
                                  </p:childTnLst>
                                </p:cTn>
                              </p:par>
                              <p:par>
                                <p:cTn id="23" presetID="10" presetClass="entr" presetSubtype="0" fill="hold" grpId="0" nodeType="withEffect">
                                  <p:stCondLst>
                                    <p:cond delay="6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600"/>
                                  </p:stCondLst>
                                  <p:childTnLst>
                                    <p:animMotion origin="layout" path="M 2.70833E-6 -3.33333E-6 L 2.70833E-6 0.01968 " pathEditMode="relative" rAng="0" ptsTypes="AA">
                                      <p:cBhvr>
                                        <p:cTn id="27" dur="500" spd="-100000" fill="hold"/>
                                        <p:tgtEl>
                                          <p:spTgt spid="16"/>
                                        </p:tgtEl>
                                        <p:attrNameLst>
                                          <p:attrName>ppt_x</p:attrName>
                                          <p:attrName>ppt_y</p:attrName>
                                        </p:attrNameLst>
                                      </p:cBhvr>
                                      <p:rCtr x="0" y="972"/>
                                    </p:animMotion>
                                  </p:childTnLst>
                                </p:cTn>
                              </p:par>
                              <p:par>
                                <p:cTn id="28" presetID="2" presetClass="entr" presetSubtype="1" decel="100000" fill="hold" grpId="0" nodeType="withEffect">
                                  <p:stCondLst>
                                    <p:cond delay="50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0-#ppt_h/2"/>
                                          </p:val>
                                        </p:tav>
                                        <p:tav tm="100000">
                                          <p:val>
                                            <p:strVal val="#ppt_y"/>
                                          </p:val>
                                        </p:tav>
                                      </p:tavLst>
                                    </p:anim>
                                  </p:childTnLst>
                                </p:cTn>
                              </p:par>
                              <p:par>
                                <p:cTn id="32" presetID="22" presetClass="entr" presetSubtype="1"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par>
                                <p:cTn id="35" presetID="2" presetClass="entr" presetSubtype="1" decel="100000" fill="hold" grpId="0"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750" fill="hold"/>
                                        <p:tgtEl>
                                          <p:spTgt spid="6"/>
                                        </p:tgtEl>
                                        <p:attrNameLst>
                                          <p:attrName>ppt_x</p:attrName>
                                        </p:attrNameLst>
                                      </p:cBhvr>
                                      <p:tavLst>
                                        <p:tav tm="0">
                                          <p:val>
                                            <p:strVal val="#ppt_x"/>
                                          </p:val>
                                        </p:tav>
                                        <p:tav tm="100000">
                                          <p:val>
                                            <p:strVal val="#ppt_x"/>
                                          </p:val>
                                        </p:tav>
                                      </p:tavLst>
                                    </p:anim>
                                    <p:anim calcmode="lin" valueType="num">
                                      <p:cBhvr additive="base">
                                        <p:cTn id="38" dur="750" fill="hold"/>
                                        <p:tgtEl>
                                          <p:spTgt spid="6"/>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6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p:bldP spid="5" grpId="1"/>
      <p:bldP spid="2" grpId="0" animBg="1"/>
      <p:bldP spid="14" grpId="0"/>
      <p:bldP spid="14" grpId="1"/>
      <p:bldP spid="15" grpId="0"/>
      <p:bldP spid="15"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C4D56A-194B-C028-B0BC-BFC06A9DD1A9}"/>
              </a:ext>
            </a:extLst>
          </p:cNvPr>
          <p:cNvSpPr>
            <a:spLocks noGrp="1"/>
          </p:cNvSpPr>
          <p:nvPr>
            <p:ph type="title"/>
          </p:nvPr>
        </p:nvSpPr>
        <p:spPr>
          <a:xfrm>
            <a:off x="588264" y="4644841"/>
            <a:ext cx="4127692" cy="1354217"/>
          </a:xfrm>
        </p:spPr>
        <p:txBody>
          <a:bodyPr/>
          <a:lstStyle/>
          <a:p>
            <a:r>
              <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Mitigation</a:t>
            </a:r>
            <a:br>
              <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layers</a:t>
            </a:r>
            <a:endParaRPr lang="en-US" sz="4400"/>
          </a:p>
        </p:txBody>
      </p:sp>
      <p:sp>
        <p:nvSpPr>
          <p:cNvPr id="4" name="Title 1">
            <a:extLst>
              <a:ext uri="{FF2B5EF4-FFF2-40B4-BE49-F238E27FC236}">
                <a16:creationId xmlns:a16="http://schemas.microsoft.com/office/drawing/2014/main" id="{FDD0FA61-F8CF-C623-88E7-003F432BF68D}"/>
              </a:ext>
            </a:extLst>
          </p:cNvPr>
          <p:cNvSpPr txBox="1">
            <a:spLocks/>
          </p:cNvSpPr>
          <p:nvPr/>
        </p:nvSpPr>
        <p:spPr>
          <a:xfrm>
            <a:off x="1516891" y="1229211"/>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Application</a:t>
            </a:r>
          </a:p>
        </p:txBody>
      </p:sp>
      <p:sp>
        <p:nvSpPr>
          <p:cNvPr id="9" name="TextBox 8">
            <a:extLst>
              <a:ext uri="{FF2B5EF4-FFF2-40B4-BE49-F238E27FC236}">
                <a16:creationId xmlns:a16="http://schemas.microsoft.com/office/drawing/2014/main" id="{A8EEB713-6566-EE77-5FA3-65C3A0F5062E}"/>
              </a:ext>
            </a:extLst>
          </p:cNvPr>
          <p:cNvSpPr txBox="1"/>
          <p:nvPr/>
        </p:nvSpPr>
        <p:spPr>
          <a:xfrm>
            <a:off x="1516891" y="2976731"/>
            <a:ext cx="1809345" cy="461665"/>
          </a:xfrm>
          <a:prstGeom prst="rect">
            <a:avLst/>
          </a:prstGeom>
          <a:noFill/>
        </p:spPr>
        <p:txBody>
          <a:bodyPr wrap="square" lIns="0">
            <a:spAutoFit/>
          </a:bodyPr>
          <a:lstStyle/>
          <a:p>
            <a:pPr defTabSz="932742">
              <a:spcBef>
                <a:spcPct val="0"/>
              </a:spcBef>
              <a:defRPr/>
            </a:pPr>
            <a:r>
              <a:rPr lang="en-CA" sz="2400" spc="-50">
                <a:ln w="3175">
                  <a:noFill/>
                </a:ln>
                <a:solidFill>
                  <a:srgbClr val="FFFFFF"/>
                </a:solidFill>
                <a:latin typeface="Segoe UI Semibold"/>
                <a:cs typeface="Segoe UI" pitchFamily="34" charset="0"/>
              </a:rPr>
              <a:t>Platform</a:t>
            </a:r>
            <a:endParaRPr lang="en-US" sz="2400" spc="-50">
              <a:ln w="3175">
                <a:noFill/>
              </a:ln>
              <a:solidFill>
                <a:srgbClr val="FFFFFF"/>
              </a:solidFill>
              <a:latin typeface="Segoe UI Semibold"/>
              <a:cs typeface="Segoe UI" pitchFamily="34" charset="0"/>
            </a:endParaRPr>
          </a:p>
        </p:txBody>
      </p:sp>
      <p:sp>
        <p:nvSpPr>
          <p:cNvPr id="2" name="Rectangle: Rounded Corners 12">
            <a:extLst>
              <a:ext uri="{FF2B5EF4-FFF2-40B4-BE49-F238E27FC236}">
                <a16:creationId xmlns:a16="http://schemas.microsoft.com/office/drawing/2014/main" id="{0056BBCE-BDBE-5137-5947-9939A4E8B70D}"/>
              </a:ext>
            </a:extLst>
          </p:cNvPr>
          <p:cNvSpPr/>
          <p:nvPr/>
        </p:nvSpPr>
        <p:spPr>
          <a:xfrm>
            <a:off x="5720059" y="985102"/>
            <a:ext cx="5604930" cy="5009770"/>
          </a:xfrm>
          <a:prstGeom prst="roundRect">
            <a:avLst>
              <a:gd name="adj" fmla="val 2518"/>
            </a:avLst>
          </a:prstGeom>
          <a:solidFill>
            <a:schemeClr val="accent1">
              <a:alpha val="5000"/>
            </a:schemeClr>
          </a:solidFill>
          <a:ln w="19050">
            <a:gradFill flip="none" rotWithShape="1">
              <a:gsLst>
                <a:gs pos="0">
                  <a:srgbClr val="B9DCD2"/>
                </a:gs>
                <a:gs pos="100000">
                  <a:srgbClr val="D4EC8E"/>
                </a:gs>
              </a:gsLst>
              <a:lin ang="189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flip="none" rotWithShape="1">
                  <a:gsLst>
                    <a:gs pos="0">
                      <a:srgbClr val="B9DCD2"/>
                    </a:gs>
                    <a:gs pos="100000">
                      <a:srgbClr val="D4EC8E"/>
                    </a:gs>
                  </a:gsLst>
                  <a:lin ang="18900000" scaled="1"/>
                  <a:tileRect/>
                </a:gradFill>
                <a:effectLst/>
                <a:uLnTx/>
                <a:uFillTx/>
                <a:latin typeface="Segoe UI Semibold"/>
                <a:ea typeface="Open Sans" panose="020B0606030504020204" pitchFamily="34" charset="0"/>
                <a:cs typeface="Open Sans" panose="020B0606030504020204" pitchFamily="34" charset="0"/>
              </a:rPr>
              <a:t>User Experience</a:t>
            </a:r>
          </a:p>
        </p:txBody>
      </p:sp>
      <p:sp>
        <p:nvSpPr>
          <p:cNvPr id="13" name="Rectangle: Rounded Corners 12">
            <a:extLst>
              <a:ext uri="{FF2B5EF4-FFF2-40B4-BE49-F238E27FC236}">
                <a16:creationId xmlns:a16="http://schemas.microsoft.com/office/drawing/2014/main" id="{8CDFC6D6-F67F-6C09-0192-757F0D561A9B}"/>
              </a:ext>
            </a:extLst>
          </p:cNvPr>
          <p:cNvSpPr/>
          <p:nvPr/>
        </p:nvSpPr>
        <p:spPr>
          <a:xfrm>
            <a:off x="5897859" y="1989193"/>
            <a:ext cx="4068230" cy="3848981"/>
          </a:xfrm>
          <a:prstGeom prst="roundRect">
            <a:avLst>
              <a:gd name="adj" fmla="val 3303"/>
            </a:avLst>
          </a:prstGeom>
          <a:solidFill>
            <a:schemeClr val="accent1">
              <a:alpha val="5000"/>
            </a:schemeClr>
          </a:solidFill>
          <a:ln w="19050">
            <a:gradFill flip="none" rotWithShape="1">
              <a:gsLst>
                <a:gs pos="0">
                  <a:srgbClr val="B9DCD2"/>
                </a:gs>
                <a:gs pos="100000">
                  <a:srgbClr val="D4EC8E"/>
                </a:gs>
              </a:gsLst>
              <a:lin ang="189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err="1">
                <a:gradFill flip="none" rotWithShape="1">
                  <a:gsLst>
                    <a:gs pos="0">
                      <a:srgbClr val="B9DCD2"/>
                    </a:gs>
                    <a:gs pos="100000">
                      <a:srgbClr val="D4EC8E"/>
                    </a:gs>
                  </a:gsLst>
                  <a:lin ang="18900000" scaled="1"/>
                  <a:tileRect/>
                </a:gradFill>
                <a:latin typeface="Segoe UI Semibold"/>
                <a:ea typeface="Open Sans" panose="020B0606030504020204" pitchFamily="34" charset="0"/>
                <a:cs typeface="Open Sans" panose="020B0606030504020204" pitchFamily="34" charset="0"/>
              </a:rPr>
              <a:t>Metaprompt</a:t>
            </a:r>
            <a:r>
              <a:rPr lang="en-US" sz="2400">
                <a:gradFill flip="none" rotWithShape="1">
                  <a:gsLst>
                    <a:gs pos="0">
                      <a:srgbClr val="B9DCD2"/>
                    </a:gs>
                    <a:gs pos="100000">
                      <a:srgbClr val="D4EC8E"/>
                    </a:gs>
                  </a:gsLst>
                  <a:lin ang="18900000" scaled="1"/>
                  <a:tileRect/>
                </a:gradFill>
                <a:latin typeface="Segoe UI Semibold"/>
                <a:ea typeface="Open Sans" panose="020B0606030504020204" pitchFamily="34" charset="0"/>
                <a:cs typeface="Open Sans" panose="020B0606030504020204" pitchFamily="34" charset="0"/>
              </a:rPr>
              <a:t> &amp; Grounding</a:t>
            </a:r>
          </a:p>
        </p:txBody>
      </p:sp>
      <p:sp>
        <p:nvSpPr>
          <p:cNvPr id="12" name="Rectangle: Rounded Corners 11">
            <a:extLst>
              <a:ext uri="{FF2B5EF4-FFF2-40B4-BE49-F238E27FC236}">
                <a16:creationId xmlns:a16="http://schemas.microsoft.com/office/drawing/2014/main" id="{A8D6AC30-1AD6-7606-554D-AD4AFD1529B8}"/>
              </a:ext>
            </a:extLst>
          </p:cNvPr>
          <p:cNvSpPr/>
          <p:nvPr/>
        </p:nvSpPr>
        <p:spPr>
          <a:xfrm>
            <a:off x="6079894" y="2840160"/>
            <a:ext cx="3001430" cy="2839674"/>
          </a:xfrm>
          <a:prstGeom prst="roundRect">
            <a:avLst>
              <a:gd name="adj" fmla="val 5715"/>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6266159" y="3783728"/>
            <a:ext cx="1820330" cy="1722227"/>
          </a:xfrm>
          <a:prstGeom prst="roundRect">
            <a:avLst>
              <a:gd name="adj" fmla="val 7380"/>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gradFill flip="none" rotWithShape="1">
                  <a:gsLst>
                    <a:gs pos="0">
                      <a:srgbClr val="8DC8E8"/>
                    </a:gs>
                    <a:gs pos="100000">
                      <a:srgbClr val="D59ED7"/>
                    </a:gs>
                  </a:gsLst>
                  <a:lin ang="18900000" scaled="1"/>
                  <a:tileRect/>
                </a:gradFill>
                <a:latin typeface="Segoe UI Semibold"/>
                <a:ea typeface="Open Sans" panose="020B0606030504020204" pitchFamily="34" charset="0"/>
                <a:cs typeface="Open Sans" panose="020B0606030504020204" pitchFamily="34" charset="0"/>
              </a:rPr>
              <a:t>Model</a:t>
            </a:r>
          </a:p>
        </p:txBody>
      </p:sp>
      <p:cxnSp>
        <p:nvCxnSpPr>
          <p:cNvPr id="6" name="Straight Connector 5">
            <a:extLst>
              <a:ext uri="{FF2B5EF4-FFF2-40B4-BE49-F238E27FC236}">
                <a16:creationId xmlns:a16="http://schemas.microsoft.com/office/drawing/2014/main" id="{2DB1F9B9-A650-5542-553E-C2351EED4618}"/>
              </a:ext>
              <a:ext uri="{C183D7F6-B498-43B3-948B-1728B52AA6E4}">
                <adec:decorative xmlns:adec="http://schemas.microsoft.com/office/drawing/2017/decorative" val="1"/>
              </a:ext>
            </a:extLst>
          </p:cNvPr>
          <p:cNvCxnSpPr>
            <a:cxnSpLocks/>
          </p:cNvCxnSpPr>
          <p:nvPr/>
        </p:nvCxnSpPr>
        <p:spPr>
          <a:xfrm>
            <a:off x="1334856" y="1664413"/>
            <a:ext cx="4385203" cy="0"/>
          </a:xfrm>
          <a:prstGeom prst="line">
            <a:avLst/>
          </a:prstGeom>
          <a:ln>
            <a:gradFill flip="none" rotWithShape="1">
              <a:gsLst>
                <a:gs pos="0">
                  <a:srgbClr val="B9DCD2"/>
                </a:gs>
                <a:gs pos="100000">
                  <a:srgbClr val="D4EC8E"/>
                </a:gs>
              </a:gsLst>
              <a:lin ang="189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CEA658-D743-C833-CF0C-189952ED7AA2}"/>
              </a:ext>
              <a:ext uri="{C183D7F6-B498-43B3-948B-1728B52AA6E4}">
                <adec:decorative xmlns:adec="http://schemas.microsoft.com/office/drawing/2017/decorative" val="1"/>
              </a:ext>
            </a:extLst>
          </p:cNvPr>
          <p:cNvCxnSpPr>
            <a:cxnSpLocks/>
          </p:cNvCxnSpPr>
          <p:nvPr/>
        </p:nvCxnSpPr>
        <p:spPr>
          <a:xfrm>
            <a:off x="1334856" y="3489987"/>
            <a:ext cx="4745038" cy="0"/>
          </a:xfrm>
          <a:prstGeom prst="line">
            <a:avLst/>
          </a:prstGeom>
          <a:ln>
            <a:gradFill flip="none" rotWithShape="1">
              <a:gsLst>
                <a:gs pos="0">
                  <a:srgbClr val="D59ED7"/>
                </a:gs>
                <a:gs pos="100000">
                  <a:srgbClr val="8DC8E8"/>
                </a:gs>
              </a:gsLst>
              <a:lin ang="81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par>
                                <p:cTn id="8" presetID="42" presetClass="path" presetSubtype="0" decel="100000" fill="hold" grpId="1" nodeType="withEffect">
                                  <p:stCondLst>
                                    <p:cond delay="0"/>
                                  </p:stCondLst>
                                  <p:childTnLst>
                                    <p:animMotion origin="layout" path="M -1.66667E-6 -3.33333E-6 L -1.66667E-6 0.02176 " pathEditMode="relative" rAng="0" ptsTypes="AA">
                                      <p:cBhvr>
                                        <p:cTn id="9" dur="400" spd="-100000" fill="hold"/>
                                        <p:tgtEl>
                                          <p:spTgt spid="8"/>
                                        </p:tgtEl>
                                        <p:attrNameLst>
                                          <p:attrName>ppt_x</p:attrName>
                                          <p:attrName>ppt_y</p:attrName>
                                        </p:attrNameLst>
                                      </p:cBhvr>
                                      <p:rCtr x="0" y="1088"/>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4.16667E-7 1.48148E-6 L -4.16667E-7 0.01967 " pathEditMode="relative" rAng="0" ptsTypes="AA">
                                      <p:cBhvr>
                                        <p:cTn id="14" dur="500" spd="-100000" fill="hold"/>
                                        <p:tgtEl>
                                          <p:spTgt spid="9"/>
                                        </p:tgtEl>
                                        <p:attrNameLst>
                                          <p:attrName>ppt_x</p:attrName>
                                          <p:attrName>ppt_y</p:attrName>
                                        </p:attrNameLst>
                                      </p:cBhvr>
                                      <p:rCtr x="0" y="972"/>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400"/>
                                        <p:tgtEl>
                                          <p:spTgt spid="12"/>
                                        </p:tgtEl>
                                      </p:cBhvr>
                                    </p:animEffect>
                                  </p:childTnLst>
                                </p:cTn>
                              </p:par>
                              <p:par>
                                <p:cTn id="18" presetID="42" presetClass="path" presetSubtype="0" decel="100000" fill="hold" grpId="1" nodeType="withEffect">
                                  <p:stCondLst>
                                    <p:cond delay="100"/>
                                  </p:stCondLst>
                                  <p:childTnLst>
                                    <p:animMotion origin="layout" path="M -4.79167E-6 -4.81481E-6 L -4.79167E-6 0.02176 " pathEditMode="relative" rAng="0" ptsTypes="AA">
                                      <p:cBhvr>
                                        <p:cTn id="19" dur="400" spd="-100000" fill="hold"/>
                                        <p:tgtEl>
                                          <p:spTgt spid="12"/>
                                        </p:tgtEl>
                                        <p:attrNameLst>
                                          <p:attrName>ppt_x</p:attrName>
                                          <p:attrName>ppt_y</p:attrName>
                                        </p:attrNameLst>
                                      </p:cBhvr>
                                      <p:rCtr x="0" y="1088"/>
                                    </p:animMotion>
                                  </p:childTnLst>
                                </p:cTn>
                              </p:par>
                              <p:par>
                                <p:cTn id="20" presetID="10" presetClass="entr" presetSubtype="0" fill="hold" grpId="0"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42" presetClass="path" presetSubtype="0" decel="100000" fill="hold" grpId="1" nodeType="withEffect">
                                  <p:stCondLst>
                                    <p:cond delay="200"/>
                                  </p:stCondLst>
                                  <p:childTnLst>
                                    <p:animMotion origin="layout" path="M -8.33333E-7 -1.85185E-6 L -8.33333E-7 0.02176 " pathEditMode="relative" rAng="0" ptsTypes="AA">
                                      <p:cBhvr>
                                        <p:cTn id="24" dur="400" spd="-100000" fill="hold"/>
                                        <p:tgtEl>
                                          <p:spTgt spid="13"/>
                                        </p:tgtEl>
                                        <p:attrNameLst>
                                          <p:attrName>ppt_x</p:attrName>
                                          <p:attrName>ppt_y</p:attrName>
                                        </p:attrNameLst>
                                      </p:cBhvr>
                                      <p:rCtr x="0" y="1088"/>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400"/>
                                        <p:tgtEl>
                                          <p:spTgt spid="2"/>
                                        </p:tgtEl>
                                      </p:cBhvr>
                                    </p:animEffect>
                                  </p:childTnLst>
                                </p:cTn>
                              </p:par>
                              <p:par>
                                <p:cTn id="28" presetID="42" presetClass="path" presetSubtype="0" decel="100000" fill="hold" grpId="1" nodeType="withEffect">
                                  <p:stCondLst>
                                    <p:cond delay="200"/>
                                  </p:stCondLst>
                                  <p:childTnLst>
                                    <p:animMotion origin="layout" path="M 1.66667E-6 3.7037E-6 L 1.66667E-6 0.02176 " pathEditMode="relative" rAng="0" ptsTypes="AA">
                                      <p:cBhvr>
                                        <p:cTn id="29" dur="400" spd="-100000" fill="hold"/>
                                        <p:tgtEl>
                                          <p:spTgt spid="2"/>
                                        </p:tgtEl>
                                        <p:attrNameLst>
                                          <p:attrName>ppt_x</p:attrName>
                                          <p:attrName>ppt_y</p:attrName>
                                        </p:attrNameLst>
                                      </p:cBhvr>
                                      <p:rCtr x="0" y="1088"/>
                                    </p:animMotion>
                                  </p:childTnLst>
                                </p:cTn>
                              </p:par>
                              <p:par>
                                <p:cTn id="30" presetID="2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0"/>
                                  </p:stCondLst>
                                  <p:childTnLst>
                                    <p:animMotion origin="layout" path="M -4.16667E-7 1.48148E-6 L -4.16667E-7 0.01967 " pathEditMode="relative" rAng="0" ptsTypes="AA">
                                      <p:cBhvr>
                                        <p:cTn id="39" dur="500" spd="-100000" fill="hold"/>
                                        <p:tgtEl>
                                          <p:spTgt spid="4"/>
                                        </p:tgtEl>
                                        <p:attrNameLst>
                                          <p:attrName>ppt_x</p:attrName>
                                          <p:attrName>ppt_y</p:attrName>
                                        </p:attrNameLst>
                                      </p:cBhvr>
                                      <p:rCtr x="0" y="972"/>
                                    </p:animMotion>
                                  </p:childTnLst>
                                </p:cTn>
                              </p:par>
                              <p:par>
                                <p:cTn id="40" presetID="22" presetClass="entr" presetSubtype="8"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P spid="2" grpId="0" animBg="1"/>
      <p:bldP spid="2" grpId="1" animBg="1"/>
      <p:bldP spid="13" grpId="0" animBg="1"/>
      <p:bldP spid="13" grpId="1" animBg="1"/>
      <p:bldP spid="12" grpId="0" animBg="1"/>
      <p:bldP spid="12"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5000" b="0" i="0" u="none" strike="noStrike" kern="1200" cap="none" spc="-50" normalizeH="0" baseline="0" noProof="0">
                <a:ln w="3175">
                  <a:noFill/>
                </a:ln>
                <a:solidFill>
                  <a:schemeClr val="tx1"/>
                </a:solidFill>
                <a:effectLst/>
                <a:uLnTx/>
                <a:uFillTx/>
                <a:latin typeface="+mj-lt"/>
                <a:ea typeface="+mn-ea"/>
                <a:cs typeface="Segoe UI" pitchFamily="34" charset="0"/>
              </a:rPr>
              <a:t>Mitigation layers</a:t>
            </a:r>
          </a:p>
        </p:txBody>
      </p:sp>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13" name="Rectangle: Rounded Corners 12">
            <a:extLst>
              <a:ext uri="{FF2B5EF4-FFF2-40B4-BE49-F238E27FC236}">
                <a16:creationId xmlns:a16="http://schemas.microsoft.com/office/drawing/2014/main" id="{8CDFC6D6-F67F-6C09-0192-757F0D561A9B}"/>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Metaprompt &amp; Grounding</a:t>
            </a:r>
          </a:p>
        </p:txBody>
      </p:sp>
      <p:sp>
        <p:nvSpPr>
          <p:cNvPr id="12" name="Rectangle: Rounded Corners 11">
            <a:extLst>
              <a:ext uri="{FF2B5EF4-FFF2-40B4-BE49-F238E27FC236}">
                <a16:creationId xmlns:a16="http://schemas.microsoft.com/office/drawing/2014/main" id="{A8D6AC30-1AD6-7606-554D-AD4AFD1529B8}"/>
              </a:ext>
            </a:extLst>
          </p:cNvPr>
          <p:cNvSpPr/>
          <p:nvPr/>
        </p:nvSpPr>
        <p:spPr>
          <a:xfrm>
            <a:off x="5710243" y="2840160"/>
            <a:ext cx="3001430" cy="2839674"/>
          </a:xfrm>
          <a:prstGeom prst="roundRect">
            <a:avLst>
              <a:gd name="adj" fmla="val 5715"/>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000000"/>
                </a:solidFill>
                <a:latin typeface="Segoe UI Semibold"/>
                <a:ea typeface="Open Sans" panose="020B0606030504020204" pitchFamily="34" charset="0"/>
                <a:cs typeface="Open Sans" panose="020B0606030504020204" pitchFamily="34" charset="0"/>
              </a:rPr>
              <a:t>Model</a:t>
            </a:r>
          </a:p>
        </p:txBody>
      </p:sp>
    </p:spTree>
    <p:extLst>
      <p:ext uri="{BB962C8B-B14F-4D97-AF65-F5344CB8AC3E}">
        <p14:creationId xmlns:p14="http://schemas.microsoft.com/office/powerpoint/2010/main" val="837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 uri="{C183D7F6-B498-43B3-948B-1728B52AA6E4}">
                <adec:decorative xmlns:adec="http://schemas.microsoft.com/office/drawing/2017/decorative" val="1"/>
              </a:ext>
            </a:extLst>
          </p:cNvPr>
          <p:cNvSpPr txBox="1">
            <a:spLocks noGrp="1"/>
          </p:cNvSpPr>
          <p:nvPr>
            <p:ph type="title"/>
          </p:nvPr>
        </p:nvSpPr>
        <p:spPr>
          <a:xfrm>
            <a:off x="588264" y="-1582698"/>
            <a:ext cx="4127692" cy="153888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5000" b="0" i="0" u="none" strike="noStrike" kern="1200" cap="none" spc="-50" normalizeH="0" baseline="0" noProof="0">
                <a:ln w="3175">
                  <a:noFill/>
                </a:ln>
                <a:solidFill>
                  <a:schemeClr val="tx1"/>
                </a:solidFill>
                <a:effectLst/>
                <a:uLnTx/>
                <a:uFillTx/>
                <a:latin typeface="+mj-lt"/>
                <a:ea typeface="+mn-ea"/>
                <a:cs typeface="Segoe UI" pitchFamily="34" charset="0"/>
              </a:rPr>
              <a:t>Mitigation layers (2)</a:t>
            </a:r>
          </a:p>
        </p:txBody>
      </p:sp>
      <p:sp>
        <p:nvSpPr>
          <p:cNvPr id="4" name="Title 1">
            <a:extLst>
              <a:ext uri="{FF2B5EF4-FFF2-40B4-BE49-F238E27FC236}">
                <a16:creationId xmlns:a16="http://schemas.microsoft.com/office/drawing/2014/main" id="{A3F9B015-98F8-CCF0-03CE-12D8C68AB8A5}"/>
              </a:ext>
            </a:extLst>
          </p:cNvPr>
          <p:cNvSpPr txBox="1">
            <a:spLocks/>
          </p:cNvSpPr>
          <p:nvPr/>
        </p:nvSpPr>
        <p:spPr>
          <a:xfrm>
            <a:off x="588264" y="2875002"/>
            <a:ext cx="4127692"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5000"/>
              <a:t>Mitigation layers</a:t>
            </a:r>
          </a:p>
        </p:txBody>
      </p:sp>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13" name="Rectangle: Rounded Corners 12">
            <a:extLst>
              <a:ext uri="{FF2B5EF4-FFF2-40B4-BE49-F238E27FC236}">
                <a16:creationId xmlns:a16="http://schemas.microsoft.com/office/drawing/2014/main" id="{8CDFC6D6-F67F-6C09-0192-757F0D561A9B}"/>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Metaprompt &amp; Grounding</a:t>
            </a:r>
          </a:p>
        </p:txBody>
      </p:sp>
      <p:sp>
        <p:nvSpPr>
          <p:cNvPr id="12" name="Rectangle: Rounded Corners 11">
            <a:extLst>
              <a:ext uri="{FF2B5EF4-FFF2-40B4-BE49-F238E27FC236}">
                <a16:creationId xmlns:a16="http://schemas.microsoft.com/office/drawing/2014/main" id="{A8D6AC30-1AD6-7606-554D-AD4AFD1529B8}"/>
              </a:ext>
            </a:extLst>
          </p:cNvPr>
          <p:cNvSpPr/>
          <p:nvPr/>
        </p:nvSpPr>
        <p:spPr>
          <a:xfrm>
            <a:off x="5710243" y="2840160"/>
            <a:ext cx="3001430" cy="2839674"/>
          </a:xfrm>
          <a:prstGeom prst="roundRect">
            <a:avLst>
              <a:gd name="adj" fmla="val 571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000000"/>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solidFill>
            <a:srgbClr val="091F2C">
              <a:alpha val="71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400">
                <a:solidFill>
                  <a:srgbClr val="8DC8E8"/>
                </a:solidFill>
                <a:latin typeface="Segoe UI Semibold"/>
                <a:ea typeface="Open Sans" panose="020B0606030504020204" pitchFamily="34" charset="0"/>
                <a:cs typeface="Open Sans" panose="020B0606030504020204" pitchFamily="34" charset="0"/>
              </a:rPr>
              <a:t>Model</a:t>
            </a:r>
          </a:p>
        </p:txBody>
      </p:sp>
    </p:spTree>
    <p:extLst>
      <p:ext uri="{BB962C8B-B14F-4D97-AF65-F5344CB8AC3E}">
        <p14:creationId xmlns:p14="http://schemas.microsoft.com/office/powerpoint/2010/main" val="7401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6" name="Rectangle: Rounded Corners 5">
            <a:extLst>
              <a:ext uri="{FF2B5EF4-FFF2-40B4-BE49-F238E27FC236}">
                <a16:creationId xmlns:a16="http://schemas.microsoft.com/office/drawing/2014/main" id="{28C5849C-426F-2ED7-F2AC-A64CBB1CADCF}"/>
              </a:ext>
            </a:extLst>
          </p:cNvPr>
          <p:cNvSpPr/>
          <p:nvPr/>
        </p:nvSpPr>
        <p:spPr>
          <a:xfrm>
            <a:off x="5528208" y="1989193"/>
            <a:ext cx="4068230" cy="3848981"/>
          </a:xfrm>
          <a:prstGeom prst="roundRect">
            <a:avLst>
              <a:gd name="adj" fmla="val 3303"/>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Semibold"/>
                <a:ea typeface="Open Sans" panose="020B0606030504020204" pitchFamily="34" charset="0"/>
                <a:cs typeface="Open Sans" panose="020B0606030504020204" pitchFamily="34" charset="0"/>
              </a:rPr>
              <a:t>Metaprompt &amp; Grounding</a:t>
            </a:r>
          </a:p>
        </p:txBody>
      </p:sp>
      <p:sp>
        <p:nvSpPr>
          <p:cNvPr id="4" name="Title 1">
            <a:extLst>
              <a:ext uri="{FF2B5EF4-FFF2-40B4-BE49-F238E27FC236}">
                <a16:creationId xmlns:a16="http://schemas.microsoft.com/office/drawing/2014/main" id="{A3F9B015-98F8-CCF0-03CE-12D8C68AB8A5}"/>
              </a:ext>
            </a:extLst>
          </p:cNvPr>
          <p:cNvSpPr txBox="1">
            <a:spLocks/>
          </p:cNvSpPr>
          <p:nvPr/>
        </p:nvSpPr>
        <p:spPr>
          <a:xfrm>
            <a:off x="588264" y="2875002"/>
            <a:ext cx="4127692"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Mitigation layers</a:t>
            </a:r>
          </a:p>
        </p:txBody>
      </p:sp>
      <p:sp>
        <p:nvSpPr>
          <p:cNvPr id="9" name="Rectangle: Rounded Corners 8">
            <a:extLst>
              <a:ext uri="{FF2B5EF4-FFF2-40B4-BE49-F238E27FC236}">
                <a16:creationId xmlns:a16="http://schemas.microsoft.com/office/drawing/2014/main" id="{7C57C4AC-7DAC-76DB-96C1-B40DC4FE4AD7}"/>
              </a:ext>
            </a:extLst>
          </p:cNvPr>
          <p:cNvSpPr/>
          <p:nvPr/>
        </p:nvSpPr>
        <p:spPr>
          <a:xfrm>
            <a:off x="5710243" y="2840160"/>
            <a:ext cx="3001430" cy="2839674"/>
          </a:xfrm>
          <a:prstGeom prst="roundRect">
            <a:avLst>
              <a:gd name="adj" fmla="val 5715"/>
            </a:avLst>
          </a:prstGeom>
          <a:gradFill>
            <a:gsLst>
              <a:gs pos="0">
                <a:srgbClr val="3A566A"/>
              </a:gs>
              <a:gs pos="100000">
                <a:srgbClr val="4547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gradFill>
            <a:gsLst>
              <a:gs pos="0">
                <a:srgbClr val="3C5669"/>
              </a:gs>
              <a:gs pos="100000">
                <a:srgbClr val="464C61"/>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Model</a:t>
            </a:r>
          </a:p>
        </p:txBody>
      </p:sp>
    </p:spTree>
    <p:extLst>
      <p:ext uri="{BB962C8B-B14F-4D97-AF65-F5344CB8AC3E}">
        <p14:creationId xmlns:p14="http://schemas.microsoft.com/office/powerpoint/2010/main" val="20801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0E0B-E404-6272-6098-9D57540EEC9A}"/>
              </a:ext>
            </a:extLst>
          </p:cNvPr>
          <p:cNvSpPr txBox="1">
            <a:spLocks/>
          </p:cNvSpPr>
          <p:nvPr/>
        </p:nvSpPr>
        <p:spPr>
          <a:xfrm>
            <a:off x="588264" y="2675732"/>
            <a:ext cx="4127692"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Mitigation layers</a:t>
            </a:r>
          </a:p>
        </p:txBody>
      </p:sp>
      <p:sp>
        <p:nvSpPr>
          <p:cNvPr id="4" name="Rectangle: Rounded Corners 12">
            <a:extLst>
              <a:ext uri="{FF2B5EF4-FFF2-40B4-BE49-F238E27FC236}">
                <a16:creationId xmlns:a16="http://schemas.microsoft.com/office/drawing/2014/main" id="{EB2C5AE2-251E-92E4-80B4-46FA76A138B6}"/>
              </a:ext>
            </a:extLst>
          </p:cNvPr>
          <p:cNvSpPr/>
          <p:nvPr/>
        </p:nvSpPr>
        <p:spPr>
          <a:xfrm>
            <a:off x="5350408" y="985102"/>
            <a:ext cx="5604930" cy="5009770"/>
          </a:xfrm>
          <a:prstGeom prst="roundRect">
            <a:avLst>
              <a:gd name="adj" fmla="val 2518"/>
            </a:avLst>
          </a:prstGeom>
          <a:gradFill>
            <a:gsLst>
              <a:gs pos="0">
                <a:srgbClr val="8DC8E8"/>
              </a:gs>
              <a:gs pos="100000">
                <a:srgbClr val="D59ED7"/>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4">
            <a:extLst>
              <a:ext uri="{FF2B5EF4-FFF2-40B4-BE49-F238E27FC236}">
                <a16:creationId xmlns:a16="http://schemas.microsoft.com/office/drawing/2014/main" id="{AEBC6D2D-02BF-6A07-CCF3-11A27E5BFC8D}"/>
              </a:ext>
            </a:extLst>
          </p:cNvPr>
          <p:cNvSpPr/>
          <p:nvPr/>
        </p:nvSpPr>
        <p:spPr>
          <a:xfrm>
            <a:off x="5528207" y="1989193"/>
            <a:ext cx="4197683" cy="3848981"/>
          </a:xfrm>
          <a:prstGeom prst="roundRect">
            <a:avLst>
              <a:gd name="adj" fmla="val 3303"/>
            </a:avLst>
          </a:prstGeom>
          <a:solidFill>
            <a:srgbClr val="091F2C">
              <a:alpha val="71000"/>
            </a:srgbClr>
          </a:soli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Metaprompt &amp; Grounding</a:t>
            </a:r>
          </a:p>
        </p:txBody>
      </p:sp>
      <p:sp>
        <p:nvSpPr>
          <p:cNvPr id="6" name="Rectangle: Rounded Corners 5">
            <a:extLst>
              <a:ext uri="{FF2B5EF4-FFF2-40B4-BE49-F238E27FC236}">
                <a16:creationId xmlns:a16="http://schemas.microsoft.com/office/drawing/2014/main" id="{C5554306-C1FD-B43A-A817-DAFF056B3EC1}"/>
              </a:ext>
            </a:extLst>
          </p:cNvPr>
          <p:cNvSpPr/>
          <p:nvPr/>
        </p:nvSpPr>
        <p:spPr>
          <a:xfrm>
            <a:off x="5710243" y="2840160"/>
            <a:ext cx="3001430" cy="2839674"/>
          </a:xfrm>
          <a:prstGeom prst="roundRect">
            <a:avLst>
              <a:gd name="adj" fmla="val 5715"/>
            </a:avLst>
          </a:prstGeom>
          <a:gradFill>
            <a:gsLst>
              <a:gs pos="0">
                <a:srgbClr val="3A566A"/>
              </a:gs>
              <a:gs pos="100000">
                <a:srgbClr val="4547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6">
            <a:extLst>
              <a:ext uri="{FF2B5EF4-FFF2-40B4-BE49-F238E27FC236}">
                <a16:creationId xmlns:a16="http://schemas.microsoft.com/office/drawing/2014/main" id="{12945C3C-DA79-D6F3-41BF-97B5665D2DAF}"/>
              </a:ext>
            </a:extLst>
          </p:cNvPr>
          <p:cNvSpPr/>
          <p:nvPr/>
        </p:nvSpPr>
        <p:spPr>
          <a:xfrm>
            <a:off x="5896508" y="3783728"/>
            <a:ext cx="1820330" cy="1722227"/>
          </a:xfrm>
          <a:prstGeom prst="roundRect">
            <a:avLst>
              <a:gd name="adj" fmla="val 7380"/>
            </a:avLst>
          </a:prstGeom>
          <a:gradFill>
            <a:gsLst>
              <a:gs pos="0">
                <a:srgbClr val="3A566A"/>
              </a:gs>
              <a:gs pos="100000">
                <a:srgbClr val="4648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Model</a:t>
            </a:r>
          </a:p>
        </p:txBody>
      </p:sp>
    </p:spTree>
    <p:extLst>
      <p:ext uri="{BB962C8B-B14F-4D97-AF65-F5344CB8AC3E}">
        <p14:creationId xmlns:p14="http://schemas.microsoft.com/office/powerpoint/2010/main" val="41975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01327C9-1195-2AF0-73E0-2DFC3D3B9898}"/>
              </a:ext>
            </a:extLst>
          </p:cNvPr>
          <p:cNvSpPr>
            <a:spLocks noGrp="1"/>
          </p:cNvSpPr>
          <p:nvPr>
            <p:ph type="title"/>
          </p:nvPr>
        </p:nvSpPr>
        <p:spPr>
          <a:xfrm>
            <a:off x="588963" y="457200"/>
            <a:ext cx="11017250" cy="1107996"/>
          </a:xfrm>
        </p:spPr>
        <p:txBody>
          <a:bodyPr/>
          <a:lstStyle/>
          <a:p>
            <a:pPr algn="ctr"/>
            <a:r>
              <a:rPr lang="en-US"/>
              <a:t>Deploy foundation models with a built-in safety system using Azure AI</a:t>
            </a:r>
          </a:p>
        </p:txBody>
      </p:sp>
      <p:grpSp>
        <p:nvGrpSpPr>
          <p:cNvPr id="8" name="Group 7" descr="Diagram of the Azure AI Safety system">
            <a:extLst>
              <a:ext uri="{FF2B5EF4-FFF2-40B4-BE49-F238E27FC236}">
                <a16:creationId xmlns:a16="http://schemas.microsoft.com/office/drawing/2014/main" id="{603A0D5B-FCB0-BB9B-6CA5-2A47D2BABAAA}"/>
              </a:ext>
            </a:extLst>
          </p:cNvPr>
          <p:cNvGrpSpPr/>
          <p:nvPr/>
        </p:nvGrpSpPr>
        <p:grpSpPr>
          <a:xfrm>
            <a:off x="925120" y="1869763"/>
            <a:ext cx="10341760" cy="4167077"/>
            <a:chOff x="925120" y="1869763"/>
            <a:chExt cx="10341760" cy="4167077"/>
          </a:xfrm>
        </p:grpSpPr>
        <p:grpSp>
          <p:nvGrpSpPr>
            <p:cNvPr id="2" name="Group 1" descr="Diagram flow of Azure OpenAI Service">
              <a:extLst>
                <a:ext uri="{FF2B5EF4-FFF2-40B4-BE49-F238E27FC236}">
                  <a16:creationId xmlns:a16="http://schemas.microsoft.com/office/drawing/2014/main" id="{958CDF36-339A-F4D2-B5B3-514646B5A6D3}"/>
                </a:ext>
              </a:extLst>
            </p:cNvPr>
            <p:cNvGrpSpPr/>
            <p:nvPr/>
          </p:nvGrpSpPr>
          <p:grpSpPr>
            <a:xfrm>
              <a:off x="925120" y="1869763"/>
              <a:ext cx="10341760" cy="4167077"/>
              <a:chOff x="727098" y="1858640"/>
              <a:chExt cx="10341760" cy="4167077"/>
            </a:xfrm>
          </p:grpSpPr>
          <p:sp>
            <p:nvSpPr>
              <p:cNvPr id="34" name="Trapezoid 33">
                <a:extLst>
                  <a:ext uri="{FF2B5EF4-FFF2-40B4-BE49-F238E27FC236}">
                    <a16:creationId xmlns:a16="http://schemas.microsoft.com/office/drawing/2014/main" id="{7D72EE4F-8C9F-D218-C6A4-59A52C0C4265}"/>
                  </a:ext>
                  <a:ext uri="{C183D7F6-B498-43B3-948B-1728B52AA6E4}">
                    <adec:decorative xmlns:adec="http://schemas.microsoft.com/office/drawing/2017/decorative" val="1"/>
                  </a:ext>
                </a:extLst>
              </p:cNvPr>
              <p:cNvSpPr/>
              <p:nvPr/>
            </p:nvSpPr>
            <p:spPr bwMode="auto">
              <a:xfrm>
                <a:off x="5843529" y="4219032"/>
                <a:ext cx="5225329" cy="263476"/>
              </a:xfrm>
              <a:prstGeom prst="trapezoid">
                <a:avLst>
                  <a:gd name="adj" fmla="val 94938"/>
                </a:avLst>
              </a:prstGeom>
              <a:solidFill>
                <a:srgbClr val="454142">
                  <a:alpha val="80000"/>
                </a:srgbClr>
              </a:solidFill>
              <a:ln w="12700">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6096000" y="3693419"/>
                <a:ext cx="4720388" cy="51909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cs typeface="Segoe UI" pitchFamily="34" charset="0"/>
                  </a:rPr>
                  <a:t>Azure AI Content Safety</a:t>
                </a:r>
              </a:p>
            </p:txBody>
          </p:sp>
          <p:sp>
            <p:nvSpPr>
              <p:cNvPr id="45" name="Rectangle: Rounded Corners 44">
                <a:extLst>
                  <a:ext uri="{FF2B5EF4-FFF2-40B4-BE49-F238E27FC236}">
                    <a16:creationId xmlns:a16="http://schemas.microsoft.com/office/drawing/2014/main" id="{C448BEE4-C14F-534D-BE9D-EAC7CB504CDA}"/>
                  </a:ext>
                </a:extLst>
              </p:cNvPr>
              <p:cNvSpPr/>
              <p:nvPr/>
            </p:nvSpPr>
            <p:spPr>
              <a:xfrm>
                <a:off x="1243981" y="1904761"/>
                <a:ext cx="1571973" cy="975985"/>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cs typeface="Segoe UI" pitchFamily="34" charset="0"/>
                  </a:rPr>
                  <a:t>Customer Application</a:t>
                </a: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808635" y="2043306"/>
                <a:ext cx="5398992"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808635" y="2660258"/>
                <a:ext cx="5444736"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636372" y="1858640"/>
                <a:ext cx="1315166" cy="369332"/>
              </a:xfrm>
              <a:prstGeom prst="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rPr>
                  <a:t>Prompt</a:t>
                </a:r>
                <a:endParaRPr kumimoji="0" lang="en-US" b="0" i="0" u="none" strike="noStrike" kern="1200" cap="none" spc="0" normalizeH="0" baseline="0" noProof="0">
                  <a:ln>
                    <a:noFill/>
                  </a:ln>
                  <a:solidFill>
                    <a:srgbClr val="FFFFFF"/>
                  </a:solidFill>
                  <a:effectLst/>
                  <a:uLnTx/>
                  <a:uFillTx/>
                  <a:latin typeface="Segoe UI"/>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7064050" y="2881137"/>
                <a:ext cx="117573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Calibri"/>
                  </a:rPr>
                  <a:t>Filtered Response</a:t>
                </a:r>
              </a:p>
            </p:txBody>
          </p:sp>
          <p:sp>
            <p:nvSpPr>
              <p:cNvPr id="51" name="Rectangle: Rounded Corners 127">
                <a:extLst>
                  <a:ext uri="{FF2B5EF4-FFF2-40B4-BE49-F238E27FC236}">
                    <a16:creationId xmlns:a16="http://schemas.microsoft.com/office/drawing/2014/main" id="{A4FCB738-BC04-6E49-A59D-007AF50C0CCF}"/>
                  </a:ext>
                </a:extLst>
              </p:cNvPr>
              <p:cNvSpPr/>
              <p:nvPr/>
            </p:nvSpPr>
            <p:spPr>
              <a:xfrm>
                <a:off x="5843529" y="4488010"/>
                <a:ext cx="5225329" cy="1537707"/>
              </a:xfrm>
              <a:prstGeom prst="roundRect">
                <a:avLst>
                  <a:gd name="adj" fmla="val 5930"/>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9B980E95-79AB-5F4D-B9C6-4C7BE4908990}"/>
                  </a:ext>
                </a:extLst>
              </p:cNvPr>
              <p:cNvCxnSpPr>
                <a:cxnSpLocks/>
              </p:cNvCxnSpPr>
              <p:nvPr/>
            </p:nvCxnSpPr>
            <p:spPr>
              <a:xfrm flipH="1" flipV="1">
                <a:off x="3119041" y="3952967"/>
                <a:ext cx="2976959" cy="1"/>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55188" y="2905664"/>
                <a:ext cx="0" cy="755462"/>
              </a:xfrm>
              <a:prstGeom prst="straightConnector1">
                <a:avLst/>
              </a:prstGeom>
              <a:ln w="38100">
                <a:gradFill>
                  <a:gsLst>
                    <a:gs pos="0">
                      <a:srgbClr val="8DC8E8"/>
                    </a:gs>
                    <a:gs pos="100000">
                      <a:srgbClr val="E8A2DF"/>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119EFC7-23F0-F040-AC82-C4B06FFAC31F}"/>
                  </a:ext>
                </a:extLst>
              </p:cNvPr>
              <p:cNvSpPr/>
              <p:nvPr/>
            </p:nvSpPr>
            <p:spPr>
              <a:xfrm>
                <a:off x="8862096" y="1890619"/>
                <a:ext cx="1998824" cy="982499"/>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cs typeface="Segoe UI" pitchFamily="34" charset="0"/>
                  </a:rPr>
                  <a:t>Azure OpenAI Service Endpoint </a:t>
                </a:r>
              </a:p>
            </p:txBody>
          </p:sp>
          <p:sp>
            <p:nvSpPr>
              <p:cNvPr id="9" name="Graphic 7">
                <a:extLst>
                  <a:ext uri="{FF2B5EF4-FFF2-40B4-BE49-F238E27FC236}">
                    <a16:creationId xmlns:a16="http://schemas.microsoft.com/office/drawing/2014/main" id="{6987444E-96C5-473C-CEAA-564A2DD15ED1}"/>
                  </a:ext>
                </a:extLst>
              </p:cNvPr>
              <p:cNvSpPr/>
              <p:nvPr/>
            </p:nvSpPr>
            <p:spPr>
              <a:xfrm>
                <a:off x="727098" y="3751005"/>
                <a:ext cx="369113"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gradFill>
                <a:gsLst>
                  <a:gs pos="100000">
                    <a:srgbClr val="E8A2DF"/>
                  </a:gs>
                  <a:gs pos="1000">
                    <a:srgbClr val="8DC8E8"/>
                  </a:gs>
                </a:gsLst>
                <a:path path="circle">
                  <a:fillToRect l="100000" t="100000"/>
                </a:path>
              </a:gradFill>
              <a:ln w="27384" cap="flat">
                <a:noFill/>
                <a:prstDash val="solid"/>
                <a:miter/>
              </a:ln>
            </p:spPr>
            <p:txBody>
              <a:bodyPr rtlCol="0" anchor="ctr"/>
              <a:lstStyle/>
              <a:p>
                <a:endParaRPr lang="en-US"/>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243981" y="3762439"/>
                <a:ext cx="1571972" cy="38105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646359" y="3519186"/>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738041" y="3619468"/>
                <a:ext cx="381000" cy="381057"/>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gradFill>
                <a:gsLst>
                  <a:gs pos="100000">
                    <a:srgbClr val="E8A2DF"/>
                  </a:gs>
                  <a:gs pos="1000">
                    <a:srgbClr val="8DC8E8"/>
                  </a:gs>
                </a:gsLst>
                <a:path path="circle">
                  <a:fillToRect l="100000" t="100000"/>
                </a:path>
              </a:gra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2" name="Group 31">
                <a:extLst>
                  <a:ext uri="{FF2B5EF4-FFF2-40B4-BE49-F238E27FC236}">
                    <a16:creationId xmlns:a16="http://schemas.microsoft.com/office/drawing/2014/main" id="{E91242B4-F4FE-9AA9-E343-DBE7DE4C910F}"/>
                  </a:ext>
                </a:extLst>
              </p:cNvPr>
              <p:cNvGrpSpPr/>
              <p:nvPr/>
            </p:nvGrpSpPr>
            <p:grpSpPr>
              <a:xfrm>
                <a:off x="9346028" y="4767002"/>
                <a:ext cx="1514891" cy="998490"/>
                <a:chOff x="6475647" y="-1253255"/>
                <a:chExt cx="1514891" cy="998490"/>
              </a:xfrm>
            </p:grpSpPr>
            <p:sp>
              <p:nvSpPr>
                <p:cNvPr id="20" name="Graphic 196">
                  <a:extLst>
                    <a:ext uri="{FF2B5EF4-FFF2-40B4-BE49-F238E27FC236}">
                      <a16:creationId xmlns:a16="http://schemas.microsoft.com/office/drawing/2014/main" id="{6930B8B1-73D5-031A-4507-2DE98EFFD00D}"/>
                    </a:ext>
                  </a:extLst>
                </p:cNvPr>
                <p:cNvSpPr/>
                <p:nvPr/>
              </p:nvSpPr>
              <p:spPr>
                <a:xfrm>
                  <a:off x="6978082" y="-1204789"/>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6475647" y="-1253255"/>
                  <a:ext cx="1514891" cy="998490"/>
                </a:xfrm>
                <a:prstGeom prst="roundRect">
                  <a:avLst>
                    <a:gd name="adj" fmla="val 13077"/>
                  </a:avLst>
                </a:prstGeom>
                <a:no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latin typeface="+mj-lt"/>
                      <a:cs typeface="Segoe UI" pitchFamily="34" charset="0"/>
                    </a:rPr>
                    <a:t>Protected material detection</a:t>
                  </a:r>
                </a:p>
              </p:txBody>
            </p:sp>
          </p:grpSp>
          <p:grpSp>
            <p:nvGrpSpPr>
              <p:cNvPr id="31" name="Group 30">
                <a:extLst>
                  <a:ext uri="{FF2B5EF4-FFF2-40B4-BE49-F238E27FC236}">
                    <a16:creationId xmlns:a16="http://schemas.microsoft.com/office/drawing/2014/main" id="{3102C3D0-F99F-D697-4C09-26E6FF02B462}"/>
                  </a:ext>
                </a:extLst>
              </p:cNvPr>
              <p:cNvGrpSpPr/>
              <p:nvPr/>
            </p:nvGrpSpPr>
            <p:grpSpPr>
              <a:xfrm>
                <a:off x="7836421" y="4767003"/>
                <a:ext cx="1274580" cy="998490"/>
                <a:chOff x="4631525" y="-1440430"/>
                <a:chExt cx="1274580" cy="998490"/>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4631525" y="-1440430"/>
                  <a:ext cx="1274580" cy="998490"/>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latin typeface="+mj-lt"/>
                      <a:cs typeface="Segoe UI" pitchFamily="34" charset="0"/>
                    </a:rPr>
                    <a:t>Jailbreak risk detection</a:t>
                  </a:r>
                </a:p>
              </p:txBody>
            </p:sp>
            <p:sp>
              <p:nvSpPr>
                <p:cNvPr id="19" name="Graphic 289">
                  <a:extLst>
                    <a:ext uri="{FF2B5EF4-FFF2-40B4-BE49-F238E27FC236}">
                      <a16:creationId xmlns:a16="http://schemas.microsoft.com/office/drawing/2014/main" id="{AA883761-F971-1B61-66F3-E1DC0E503B1A}"/>
                    </a:ext>
                  </a:extLst>
                </p:cNvPr>
                <p:cNvSpPr/>
                <p:nvPr/>
              </p:nvSpPr>
              <p:spPr>
                <a:xfrm>
                  <a:off x="5024762" y="-1267527"/>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grpSp>
          <p:grpSp>
            <p:nvGrpSpPr>
              <p:cNvPr id="25" name="Group 24">
                <a:extLst>
                  <a:ext uri="{FF2B5EF4-FFF2-40B4-BE49-F238E27FC236}">
                    <a16:creationId xmlns:a16="http://schemas.microsoft.com/office/drawing/2014/main" id="{0900334A-DCBA-2CEA-983C-23B9CA2DC8D9}"/>
                  </a:ext>
                </a:extLst>
              </p:cNvPr>
              <p:cNvGrpSpPr/>
              <p:nvPr/>
            </p:nvGrpSpPr>
            <p:grpSpPr>
              <a:xfrm>
                <a:off x="6162196" y="4787076"/>
                <a:ext cx="1355558" cy="978417"/>
                <a:chOff x="10370888" y="-1775377"/>
                <a:chExt cx="1852130" cy="1336833"/>
              </a:xfrm>
            </p:grpSpPr>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10370888" y="-1775377"/>
                  <a:ext cx="1852130" cy="1336833"/>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latin typeface="+mj-lt"/>
                      <a:ea typeface="Segoe UI" pitchFamily="34" charset="0"/>
                      <a:cs typeface="Segoe UI" pitchFamily="34" charset="0"/>
                    </a:rPr>
                    <a:t>Harm content categories</a:t>
                  </a:r>
                </a:p>
              </p:txBody>
            </p:sp>
            <p:sp>
              <p:nvSpPr>
                <p:cNvPr id="24" name="Graphic 322">
                  <a:extLst>
                    <a:ext uri="{FF2B5EF4-FFF2-40B4-BE49-F238E27FC236}">
                      <a16:creationId xmlns:a16="http://schemas.microsoft.com/office/drawing/2014/main" id="{D5C23BF1-1B16-6154-A21F-A735C32A011E}"/>
                    </a:ext>
                  </a:extLst>
                </p:cNvPr>
                <p:cNvSpPr/>
                <p:nvPr/>
              </p:nvSpPr>
              <p:spPr>
                <a:xfrm>
                  <a:off x="10934350" y="-1641198"/>
                  <a:ext cx="725205"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1600" kern="0">
                    <a:gradFill flip="none" rotWithShape="1">
                      <a:gsLst>
                        <a:gs pos="1629">
                          <a:srgbClr val="2F2F2F"/>
                        </a:gs>
                        <a:gs pos="39000">
                          <a:srgbClr val="2F2F2F"/>
                        </a:gs>
                      </a:gsLst>
                      <a:lin ang="2700000" scaled="1"/>
                      <a:tileRect/>
                    </a:gradFill>
                    <a:latin typeface="Segoe UI Semibold"/>
                  </a:endParaRPr>
                </a:p>
              </p:txBody>
            </p:sp>
          </p:grpSp>
        </p:grpSp>
        <p:sp>
          <p:nvSpPr>
            <p:cNvPr id="7" name="TextBox 6">
              <a:extLst>
                <a:ext uri="{FF2B5EF4-FFF2-40B4-BE49-F238E27FC236}">
                  <a16:creationId xmlns:a16="http://schemas.microsoft.com/office/drawing/2014/main" id="{1E5EC9A6-BA11-44F9-7541-AAC360ACF775}"/>
                </a:ext>
              </a:extLst>
            </p:cNvPr>
            <p:cNvSpPr txBox="1"/>
            <p:nvPr/>
          </p:nvSpPr>
          <p:spPr>
            <a:xfrm>
              <a:off x="4756068" y="2510806"/>
              <a:ext cx="1471817" cy="369332"/>
            </a:xfrm>
            <a:prstGeom prst="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rPr>
                <a:t>Completion</a:t>
              </a:r>
              <a:endParaRPr kumimoji="0" lang="en-US" b="0" i="0" u="none" strike="noStrike" kern="1200" cap="none" spc="0" normalizeH="0" baseline="0" noProof="0">
                <a:ln>
                  <a:noFill/>
                </a:ln>
                <a:solidFill>
                  <a:srgbClr val="FFFFFF"/>
                </a:solidFill>
                <a:effectLst/>
                <a:uLnTx/>
                <a:uFillTx/>
                <a:latin typeface="Segoe UI"/>
                <a:ea typeface="+mn-ea"/>
                <a:cs typeface="Calibri"/>
              </a:endParaRPr>
            </a:p>
          </p:txBody>
        </p:sp>
        <p:sp>
          <p:nvSpPr>
            <p:cNvPr id="13" name="Rectangle 12">
              <a:extLst>
                <a:ext uri="{FF2B5EF4-FFF2-40B4-BE49-F238E27FC236}">
                  <a16:creationId xmlns:a16="http://schemas.microsoft.com/office/drawing/2014/main" id="{86B89B1C-9365-D123-7203-3230BCB9486A}"/>
                </a:ext>
                <a:ext uri="{C183D7F6-B498-43B3-948B-1728B52AA6E4}">
                  <adec:decorative xmlns:adec="http://schemas.microsoft.com/office/drawing/2017/decorative" val="1"/>
                </a:ext>
              </a:extLst>
            </p:cNvPr>
            <p:cNvSpPr/>
            <p:nvPr/>
          </p:nvSpPr>
          <p:spPr>
            <a:xfrm>
              <a:off x="8410276" y="1901742"/>
              <a:ext cx="766790" cy="982495"/>
            </a:xfrm>
            <a:prstGeom prst="rect">
              <a:avLst/>
            </a:prstGeom>
            <a:solidFill>
              <a:schemeClr val="accent2">
                <a:lumMod val="40000"/>
                <a:lumOff val="60000"/>
              </a:schemeClr>
            </a:solidFill>
            <a:ln w="34925">
              <a:solidFill>
                <a:srgbClr val="A1BC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solidFill>
                  <a:schemeClr val="tx1"/>
                </a:solidFill>
                <a:cs typeface="Segoe UI" pitchFamily="34" charset="0"/>
              </a:endParaRPr>
            </a:p>
          </p:txBody>
        </p:sp>
        <p:sp>
          <p:nvSpPr>
            <p:cNvPr id="14" name="TextBox 13">
              <a:extLst>
                <a:ext uri="{FF2B5EF4-FFF2-40B4-BE49-F238E27FC236}">
                  <a16:creationId xmlns:a16="http://schemas.microsoft.com/office/drawing/2014/main" id="{FEFEBCF0-ECF8-6F83-A588-01ECC678CCF0}"/>
                </a:ext>
              </a:extLst>
            </p:cNvPr>
            <p:cNvSpPr txBox="1"/>
            <p:nvPr/>
          </p:nvSpPr>
          <p:spPr>
            <a:xfrm>
              <a:off x="8405649" y="2180556"/>
              <a:ext cx="77604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UI"/>
                  <a:ea typeface="+mn-ea"/>
                  <a:cs typeface="Calibri"/>
                </a:rPr>
                <a:t>Filtered Response</a:t>
              </a:r>
            </a:p>
          </p:txBody>
        </p:sp>
        <p:sp>
          <p:nvSpPr>
            <p:cNvPr id="17" name="TextBox 16">
              <a:extLst>
                <a:ext uri="{FF2B5EF4-FFF2-40B4-BE49-F238E27FC236}">
                  <a16:creationId xmlns:a16="http://schemas.microsoft.com/office/drawing/2014/main" id="{733C8EB6-A3E1-97ED-B402-E05419B282BD}"/>
                </a:ext>
              </a:extLst>
            </p:cNvPr>
            <p:cNvSpPr txBox="1"/>
            <p:nvPr/>
          </p:nvSpPr>
          <p:spPr>
            <a:xfrm>
              <a:off x="7887457" y="3095184"/>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Synchronous Content Filtering</a:t>
              </a:r>
            </a:p>
          </p:txBody>
        </p:sp>
        <p:sp>
          <p:nvSpPr>
            <p:cNvPr id="22" name="TextBox 21">
              <a:extLst>
                <a:ext uri="{FF2B5EF4-FFF2-40B4-BE49-F238E27FC236}">
                  <a16:creationId xmlns:a16="http://schemas.microsoft.com/office/drawing/2014/main" id="{FCCE6F13-AC8E-AD17-C383-81285E03176F}"/>
                </a:ext>
              </a:extLst>
            </p:cNvPr>
            <p:cNvSpPr txBox="1"/>
            <p:nvPr/>
          </p:nvSpPr>
          <p:spPr>
            <a:xfrm>
              <a:off x="3799568" y="4060191"/>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a:solidFill>
                    <a:schemeClr val="accent1"/>
                  </a:solidFill>
                  <a:latin typeface="Segoe UI Semibold" panose="020B0702040204020203" pitchFamily="34" charset="0"/>
                  <a:cs typeface="Segoe UI Semibold" panose="020B0702040204020203" pitchFamily="34" charset="0"/>
                </a:rPr>
                <a:t>As</a:t>
              </a:r>
              <a:r>
                <a:rPr kumimoji="0" lang="en-CA" sz="1200" b="0" i="0" u="none" strike="noStrike" kern="1200" cap="none" spc="0" normalizeH="0" baseline="0" noProof="0" err="1">
                  <a:ln>
                    <a:noFill/>
                  </a:ln>
                  <a:solidFill>
                    <a:schemeClr val="accent1"/>
                  </a:solidFill>
                  <a:effectLst/>
                  <a:uLnTx/>
                  <a:uFillTx/>
                  <a:latin typeface="Segoe UI Semibold" panose="020B0702040204020203" pitchFamily="34" charset="0"/>
                  <a:ea typeface="+mn-ea"/>
                  <a:cs typeface="Segoe UI Semibold" panose="020B0702040204020203" pitchFamily="34" charset="0"/>
                </a:rPr>
                <a:t>ynchronous</a:t>
              </a:r>
              <a:r>
                <a:rPr kumimoji="0" lang="en-CA" sz="1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 Abuse Monitoring</a:t>
              </a:r>
            </a:p>
          </p:txBody>
        </p:sp>
      </p:grpSp>
    </p:spTree>
    <p:extLst>
      <p:ext uri="{BB962C8B-B14F-4D97-AF65-F5344CB8AC3E}">
        <p14:creationId xmlns:p14="http://schemas.microsoft.com/office/powerpoint/2010/main" val="2122155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6.93889E-18 0.04491 L 6.93889E-18 -2.59259E-6 " pathEditMode="relative" rAng="0" ptsTypes="AA">
                                      <p:cBhvr>
                                        <p:cTn id="9" dur="6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34C0-1238-6652-1DEA-9CE04F1F07F4}"/>
              </a:ext>
            </a:extLst>
          </p:cNvPr>
          <p:cNvSpPr>
            <a:spLocks noGrp="1"/>
          </p:cNvSpPr>
          <p:nvPr>
            <p:ph type="title"/>
          </p:nvPr>
        </p:nvSpPr>
        <p:spPr>
          <a:xfrm>
            <a:off x="5553962" y="1186086"/>
            <a:ext cx="6116670" cy="1212210"/>
          </a:xfrm>
        </p:spPr>
        <p:txBody>
          <a:bodyPr/>
          <a:lstStyle/>
          <a:p>
            <a:r>
              <a:rPr lang="en-US" dirty="0"/>
              <a:t>Today's case:</a:t>
            </a:r>
            <a:br>
              <a:rPr lang="en-US" dirty="0"/>
            </a:br>
            <a:r>
              <a:rPr lang="en-US" dirty="0"/>
              <a:t>AI-powered Website Features</a:t>
            </a:r>
          </a:p>
        </p:txBody>
      </p:sp>
      <p:grpSp>
        <p:nvGrpSpPr>
          <p:cNvPr id="4" name="Group 3" descr="Screenshot of a message thread with &quot;Your personal AI shopper&quot;">
            <a:extLst>
              <a:ext uri="{FF2B5EF4-FFF2-40B4-BE49-F238E27FC236}">
                <a16:creationId xmlns:a16="http://schemas.microsoft.com/office/drawing/2014/main" id="{C990CBAC-E2E6-8281-6B47-83766DD77693}"/>
              </a:ext>
            </a:extLst>
          </p:cNvPr>
          <p:cNvGrpSpPr/>
          <p:nvPr/>
        </p:nvGrpSpPr>
        <p:grpSpPr>
          <a:xfrm>
            <a:off x="1417134" y="898236"/>
            <a:ext cx="3038764" cy="5061527"/>
            <a:chOff x="785091" y="1187812"/>
            <a:chExt cx="3038764" cy="5061527"/>
          </a:xfrm>
          <a:effectLst>
            <a:outerShdw blurRad="571500" sx="102000" sy="102000" algn="ctr" rotWithShape="0">
              <a:srgbClr val="8DC8E8">
                <a:alpha val="15000"/>
              </a:srgbClr>
            </a:outerShdw>
          </a:effectLst>
        </p:grpSpPr>
        <p:sp>
          <p:nvSpPr>
            <p:cNvPr id="3" name="Rectangle: Rounded Corners 2">
              <a:extLst>
                <a:ext uri="{FF2B5EF4-FFF2-40B4-BE49-F238E27FC236}">
                  <a16:creationId xmlns:a16="http://schemas.microsoft.com/office/drawing/2014/main" id="{85C37FED-E90E-6571-7C52-0EC4D6201B02}"/>
                </a:ext>
              </a:extLst>
            </p:cNvPr>
            <p:cNvSpPr/>
            <p:nvPr/>
          </p:nvSpPr>
          <p:spPr bwMode="auto">
            <a:xfrm>
              <a:off x="785091" y="1187812"/>
              <a:ext cx="3038764" cy="5061527"/>
            </a:xfrm>
            <a:prstGeom prst="roundRect">
              <a:avLst>
                <a:gd name="adj" fmla="val 6941"/>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A0F701EB-DF7D-9848-7445-6465E7F1B7C7}"/>
                </a:ext>
              </a:extLst>
            </p:cNvPr>
            <p:cNvGrpSpPr/>
            <p:nvPr/>
          </p:nvGrpSpPr>
          <p:grpSpPr>
            <a:xfrm>
              <a:off x="1053799" y="1438295"/>
              <a:ext cx="2501349" cy="4039736"/>
              <a:chOff x="985995" y="1266042"/>
              <a:chExt cx="3263007" cy="5269832"/>
            </a:xfrm>
          </p:grpSpPr>
          <p:sp>
            <p:nvSpPr>
              <p:cNvPr id="15" name="Rectangle: Rounded Corners 14">
                <a:extLst>
                  <a:ext uri="{FF2B5EF4-FFF2-40B4-BE49-F238E27FC236}">
                    <a16:creationId xmlns:a16="http://schemas.microsoft.com/office/drawing/2014/main" id="{F999F05E-5442-9B58-72BF-F9FC59DBE8E5}"/>
                  </a:ext>
                </a:extLst>
              </p:cNvPr>
              <p:cNvSpPr/>
              <p:nvPr/>
            </p:nvSpPr>
            <p:spPr bwMode="auto">
              <a:xfrm>
                <a:off x="985996" y="1266042"/>
                <a:ext cx="3263006" cy="5269832"/>
              </a:xfrm>
              <a:prstGeom prst="roundRect">
                <a:avLst>
                  <a:gd name="adj" fmla="val 2136"/>
                </a:avLst>
              </a:prstGeom>
              <a:solidFill>
                <a:srgbClr val="091F2C"/>
              </a:solidFill>
              <a:ln w="95250">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E79676E-B895-5B05-94E3-595D0F49161F}"/>
                  </a:ext>
                </a:extLst>
              </p:cNvPr>
              <p:cNvPicPr>
                <a:picLocks noChangeAspect="1"/>
              </p:cNvPicPr>
              <p:nvPr/>
            </p:nvPicPr>
            <p:blipFill rotWithShape="1">
              <a:blip r:embed="rId3"/>
              <a:srcRect l="32848" t="7801" r="2366" b="2475"/>
              <a:stretch/>
            </p:blipFill>
            <p:spPr>
              <a:xfrm>
                <a:off x="985995" y="1266042"/>
                <a:ext cx="3263007" cy="5269832"/>
              </a:xfrm>
              <a:prstGeom prst="roundRect">
                <a:avLst>
                  <a:gd name="adj" fmla="val 2817"/>
                </a:avLst>
              </a:prstGeom>
            </p:spPr>
          </p:pic>
        </p:grpSp>
      </p:grpSp>
      <p:sp>
        <p:nvSpPr>
          <p:cNvPr id="17" name="TextBox 1">
            <a:extLst>
              <a:ext uri="{FF2B5EF4-FFF2-40B4-BE49-F238E27FC236}">
                <a16:creationId xmlns:a16="http://schemas.microsoft.com/office/drawing/2014/main" id="{18117981-AE64-EC3A-4D50-9B45E08F907D}"/>
              </a:ext>
            </a:extLst>
          </p:cNvPr>
          <p:cNvSpPr txBox="1"/>
          <p:nvPr/>
        </p:nvSpPr>
        <p:spPr>
          <a:xfrm>
            <a:off x="5553963" y="2543075"/>
            <a:ext cx="5220903" cy="325518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flip="none" rotWithShape="1">
                  <a:gsLst>
                    <a:gs pos="2917">
                      <a:srgbClr val="8DC8E8"/>
                    </a:gs>
                    <a:gs pos="61000">
                      <a:srgbClr val="E8A6E0"/>
                    </a:gs>
                  </a:gsLst>
                  <a:path path="circle">
                    <a:fillToRect l="100000" t="100000"/>
                  </a:path>
                  <a:tileRect r="-100000" b="-100000"/>
                </a:gradFill>
                <a:effectLst/>
                <a:uLnTx/>
                <a:uFillTx/>
                <a:latin typeface="Segoe UI"/>
                <a:ea typeface="+mn-ea"/>
                <a:cs typeface="Segoe UI"/>
              </a:rPr>
              <a:t>Some potential harms </a:t>
            </a:r>
            <a:br>
              <a:rPr kumimoji="0" lang="en-US" sz="2400" b="1" i="0" u="none" strike="noStrike" kern="1200" cap="none" spc="0" normalizeH="0" baseline="0" noProof="0" dirty="0">
                <a:ln>
                  <a:noFill/>
                </a:ln>
                <a:gradFill flip="none" rotWithShape="1">
                  <a:gsLst>
                    <a:gs pos="2917">
                      <a:srgbClr val="8DC8E8"/>
                    </a:gs>
                    <a:gs pos="61000">
                      <a:srgbClr val="E8A6E0"/>
                    </a:gs>
                  </a:gsLst>
                  <a:path path="circle">
                    <a:fillToRect l="100000" t="100000"/>
                  </a:path>
                  <a:tileRect r="-100000" b="-100000"/>
                </a:gradFill>
                <a:effectLst/>
                <a:uLnTx/>
                <a:uFillTx/>
                <a:latin typeface="Segoe UI"/>
                <a:ea typeface="+mn-ea"/>
                <a:cs typeface="Segoe UI"/>
              </a:rPr>
            </a:br>
            <a:r>
              <a:rPr kumimoji="0" lang="en-US" sz="2400" b="1" i="0" u="none" strike="noStrike" kern="1200" cap="none" spc="0" normalizeH="0" baseline="0" noProof="0" dirty="0">
                <a:ln>
                  <a:noFill/>
                </a:ln>
                <a:gradFill flip="none" rotWithShape="1">
                  <a:gsLst>
                    <a:gs pos="2917">
                      <a:srgbClr val="8DC8E8"/>
                    </a:gs>
                    <a:gs pos="61000">
                      <a:srgbClr val="E8A6E0"/>
                    </a:gs>
                  </a:gsLst>
                  <a:path path="circle">
                    <a:fillToRect l="100000" t="100000"/>
                  </a:path>
                  <a:tileRect r="-100000" b="-100000"/>
                </a:gradFill>
                <a:effectLst/>
                <a:uLnTx/>
                <a:uFillTx/>
                <a:latin typeface="Segoe UI"/>
                <a:ea typeface="+mn-ea"/>
                <a:cs typeface="Segoe UI"/>
              </a:rPr>
              <a:t>in this scenario:</a:t>
            </a:r>
            <a:endParaRPr lang="en-US" sz="2400" b="1" dirty="0">
              <a:gradFill flip="none" rotWithShape="1">
                <a:gsLst>
                  <a:gs pos="2917">
                    <a:srgbClr val="8DC8E8"/>
                  </a:gs>
                  <a:gs pos="61000">
                    <a:srgbClr val="E8A6E0"/>
                  </a:gs>
                </a:gsLst>
                <a:path path="circle">
                  <a:fillToRect l="100000" t="100000"/>
                </a:path>
                <a:tileRect r="-100000" b="-100000"/>
              </a:gra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50000"/>
              </a:lnSpc>
              <a:spcBef>
                <a:spcPts val="0"/>
              </a:spcBef>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Harmful</a:t>
            </a:r>
            <a:r>
              <a:rPr kumimoji="0" lang="en-US" sz="2400" b="0" i="0" u="none" strike="noStrike" kern="1200" cap="none" spc="0" normalizeH="0" noProof="0" dirty="0">
                <a:ln>
                  <a:noFill/>
                </a:ln>
                <a:solidFill>
                  <a:srgbClr val="FFFFFF"/>
                </a:solidFill>
                <a:effectLst/>
                <a:uLnTx/>
                <a:uFillTx/>
                <a:latin typeface="Segoe UI"/>
                <a:ea typeface="+mn-ea"/>
                <a:cs typeface="+mn-cs"/>
              </a:rPr>
              <a:t> text and images</a:t>
            </a:r>
            <a:endParaRPr lang="en-US" sz="2400" baseline="0" dirty="0">
              <a:solidFill>
                <a:srgbClr val="FFFFFF"/>
              </a:solidFill>
              <a:latin typeface="Segoe UI"/>
            </a:endParaRPr>
          </a:p>
          <a:p>
            <a:pPr>
              <a:lnSpc>
                <a:spcPct val="150000"/>
              </a:lnSpc>
              <a:defRPr/>
            </a:pPr>
            <a:r>
              <a:rPr lang="en-US" sz="2400" dirty="0">
                <a:solidFill>
                  <a:srgbClr val="FFFFFF"/>
                </a:solidFill>
              </a:rPr>
              <a:t>Ungrounded answers</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50000"/>
              </a:lnSpc>
              <a:spcBef>
                <a:spcPts val="0"/>
              </a:spcBef>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Jailbreak/prompt injection attacks</a:t>
            </a:r>
          </a:p>
          <a:p>
            <a:pPr marL="0" marR="0" lvl="0" indent="0" algn="l" defTabSz="914367" rtl="0" eaLnBrk="1" fontAlgn="auto" latinLnBrk="0" hangingPunct="1">
              <a:lnSpc>
                <a:spcPct val="150000"/>
              </a:lnSpc>
              <a:spcBef>
                <a:spcPts val="0"/>
              </a:spcBef>
              <a:buClrTx/>
              <a:buSzTx/>
              <a:buFontTx/>
              <a:buNone/>
              <a:tabLst/>
              <a:defRPr/>
            </a:pPr>
            <a:r>
              <a:rPr lang="en-US" sz="2400" dirty="0">
                <a:solidFill>
                  <a:srgbClr val="FFFFFF"/>
                </a:solidFill>
                <a:latin typeface="Segoe UI"/>
              </a:rPr>
              <a:t>Copyrighted material</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7111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par>
                                <p:cTn id="18" presetID="42" presetClass="path" presetSubtype="0" decel="100000" fill="hold" grpId="1" nodeType="withEffect">
                                  <p:stCondLst>
                                    <p:cond delay="0"/>
                                  </p:stCondLst>
                                  <p:childTnLst>
                                    <p:animMotion origin="layout" path="M -0.03034 0 L 3.54167E-6 0 " pathEditMode="relative" rAng="0" ptsTypes="AA">
                                      <p:cBhvr>
                                        <p:cTn id="19" dur="600" fill="hold"/>
                                        <p:tgtEl>
                                          <p:spTgt spid="17">
                                            <p:txEl>
                                              <p:pRg st="0" end="0"/>
                                            </p:txEl>
                                          </p:spTgt>
                                        </p:tgtEl>
                                        <p:attrNameLst>
                                          <p:attrName>ppt_x</p:attrName>
                                          <p:attrName>ppt_y</p:attrName>
                                        </p:attrNameLst>
                                      </p:cBhvr>
                                      <p:rCtr x="1510"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decel="100000" fill="hold" grpId="1" nodeType="clickEffect">
                                  <p:stCondLst>
                                    <p:cond delay="0"/>
                                  </p:stCondLst>
                                  <p:childTnLst>
                                    <p:animMotion origin="layout" path="M -0.03034 0 L 3.54167E-6 0 " pathEditMode="relative" rAng="0" ptsTypes="AA">
                                      <p:cBhvr>
                                        <p:cTn id="23" dur="600" fill="hold"/>
                                        <p:tgtEl>
                                          <p:spTgt spid="17">
                                            <p:txEl>
                                              <p:pRg st="2" end="2"/>
                                            </p:txEl>
                                          </p:spTgt>
                                        </p:tgtEl>
                                        <p:attrNameLst>
                                          <p:attrName>ppt_x</p:attrName>
                                          <p:attrName>ppt_y</p:attrName>
                                        </p:attrNameLst>
                                      </p:cBhvr>
                                      <p:rCtr x="1510" y="0"/>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decel="100000" fill="hold" grpId="1" nodeType="clickEffect">
                                  <p:stCondLst>
                                    <p:cond delay="0"/>
                                  </p:stCondLst>
                                  <p:childTnLst>
                                    <p:animMotion origin="layout" path="M -0.03034 0 L 3.54167E-6 0 " pathEditMode="relative" rAng="0" ptsTypes="AA">
                                      <p:cBhvr>
                                        <p:cTn id="27" dur="600" fill="hold"/>
                                        <p:tgtEl>
                                          <p:spTgt spid="17">
                                            <p:txEl>
                                              <p:pRg st="3" end="3"/>
                                            </p:txEl>
                                          </p:spTgt>
                                        </p:tgtEl>
                                        <p:attrNameLst>
                                          <p:attrName>ppt_x</p:attrName>
                                          <p:attrName>ppt_y</p:attrName>
                                        </p:attrNameLst>
                                      </p:cBhvr>
                                      <p:rCtr x="151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fade">
                                      <p:cBhvr>
                                        <p:cTn id="32" dur="500"/>
                                        <p:tgtEl>
                                          <p:spTgt spid="1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500"/>
                                        <p:tgtEl>
                                          <p:spTgt spid="17">
                                            <p:txEl>
                                              <p:pRg st="5" end="5"/>
                                            </p:txEl>
                                          </p:spTgt>
                                        </p:tgtEl>
                                      </p:cBhvr>
                                    </p:animEffect>
                                  </p:childTnLst>
                                </p:cTn>
                              </p:par>
                              <p:par>
                                <p:cTn id="38" presetID="42" presetClass="path" presetSubtype="0" decel="100000" fill="hold" grpId="1" nodeType="withEffect">
                                  <p:stCondLst>
                                    <p:cond delay="0"/>
                                  </p:stCondLst>
                                  <p:childTnLst>
                                    <p:animMotion origin="layout" path="M -0.03034 0 L 3.54167E-6 0 " pathEditMode="relative" rAng="0" ptsTypes="AA">
                                      <p:cBhvr>
                                        <p:cTn id="39" dur="600" fill="hold"/>
                                        <p:tgtEl>
                                          <p:spTgt spid="17">
                                            <p:txEl>
                                              <p:pRg st="4" end="4"/>
                                            </p:txEl>
                                          </p:spTgt>
                                        </p:tgtEl>
                                        <p:attrNameLst>
                                          <p:attrName>ppt_x</p:attrName>
                                          <p:attrName>ppt_y</p:attrName>
                                        </p:attrNameLst>
                                      </p:cBhvr>
                                      <p:rCtr x="1510" y="0"/>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decel="100000" fill="hold" grpId="1" nodeType="clickEffect">
                                  <p:stCondLst>
                                    <p:cond delay="0"/>
                                  </p:stCondLst>
                                  <p:childTnLst>
                                    <p:animMotion origin="layout" path="M -0.03034 0 L 3.54167E-6 0 " pathEditMode="relative" rAng="0" ptsTypes="AA">
                                      <p:cBhvr>
                                        <p:cTn id="43" dur="600" fill="hold"/>
                                        <p:tgtEl>
                                          <p:spTgt spid="17">
                                            <p:txEl>
                                              <p:pRg st="5" end="5"/>
                                            </p:txEl>
                                          </p:spTgt>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7" grpId="1" uiExpand="1" build="p"/>
    </p:bldLst>
  </p:timing>
</p:sld>
</file>

<file path=ppt/theme/theme1.xml><?xml version="1.0" encoding="utf-8"?>
<a:theme xmlns:a="http://schemas.openxmlformats.org/drawingml/2006/main" name="Azure Theme 2023">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 Theme 2023" id="{55282FDA-2183-41F6-8745-202FCA4868A9}" vid="{454F98EC-288B-42E3-A320-DB22D42CFE04}"/>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8C3C1D-D3A6-4B01-8A56-19E0969C670B}">
  <ds:schemaRefs>
    <ds:schemaRef ds:uri="http://schemas.microsoft.com/sharepoint/v3/contenttype/forms"/>
  </ds:schemaRefs>
</ds:datastoreItem>
</file>

<file path=customXml/itemProps2.xml><?xml version="1.0" encoding="utf-8"?>
<ds:datastoreItem xmlns:ds="http://schemas.openxmlformats.org/officeDocument/2006/customXml" ds:itemID="{B464A1B4-6150-49E9-A093-71042962F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6da845-320a-4090-a8c1-9d38d24895f3"/>
    <ds:schemaRef ds:uri="4d763a3d-abd4-45ac-ad35-6c0fa32d5be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3519</TotalTime>
  <Words>1038</Words>
  <Application>Microsoft Office PowerPoint</Application>
  <PresentationFormat>Widescreen</PresentationFormat>
  <Paragraphs>109</Paragraphs>
  <Slides>11</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Aptos</vt:lpstr>
      <vt:lpstr>Arial</vt:lpstr>
      <vt:lpstr>Calibri</vt:lpstr>
      <vt:lpstr>Consolas</vt:lpstr>
      <vt:lpstr>Segoe Sans Text</vt:lpstr>
      <vt:lpstr>Segoe Sans Text Semibold</vt:lpstr>
      <vt:lpstr>Segoe UI</vt:lpstr>
      <vt:lpstr>Segoe UI Semibold</vt:lpstr>
      <vt:lpstr>Wingdings</vt:lpstr>
      <vt:lpstr>Azure Theme 2023</vt:lpstr>
      <vt:lpstr>Microsoft Ignite 16:9 Template Dark</vt:lpstr>
      <vt:lpstr>Moderate Content and Detect Harm  with Content Safety Studio</vt:lpstr>
      <vt:lpstr>Azure AI Content Safety</vt:lpstr>
      <vt:lpstr>Mitigation layers</vt:lpstr>
      <vt:lpstr>Mitigation layers</vt:lpstr>
      <vt:lpstr>Mitigation layers (2)</vt:lpstr>
      <vt:lpstr>PowerPoint Presentation</vt:lpstr>
      <vt:lpstr>PowerPoint Presentation</vt:lpstr>
      <vt:lpstr>Deploy foundation models with a built-in safety system using Azure AI</vt:lpstr>
      <vt:lpstr>Today's case: AI-powered Website Features</vt:lpstr>
      <vt:lpstr>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Speight</dc:creator>
  <cp:lastModifiedBy>April Speight</cp:lastModifiedBy>
  <cp:revision>46</cp:revision>
  <dcterms:created xsi:type="dcterms:W3CDTF">2024-04-27T20:52:46Z</dcterms:created>
  <dcterms:modified xsi:type="dcterms:W3CDTF">2024-07-15T15:25:59Z</dcterms:modified>
</cp:coreProperties>
</file>